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63" r:id="rId3"/>
    <p:sldId id="286" r:id="rId4"/>
    <p:sldId id="280" r:id="rId5"/>
    <p:sldId id="281" r:id="rId6"/>
    <p:sldId id="287" r:id="rId7"/>
    <p:sldId id="282" r:id="rId8"/>
    <p:sldId id="285" r:id="rId9"/>
    <p:sldId id="288" r:id="rId10"/>
    <p:sldId id="269" r:id="rId11"/>
    <p:sldId id="283" r:id="rId12"/>
    <p:sldId id="284" r:id="rId13"/>
    <p:sldId id="270" r:id="rId14"/>
    <p:sldId id="261" r:id="rId15"/>
    <p:sldId id="262" r:id="rId16"/>
    <p:sldId id="264" r:id="rId17"/>
    <p:sldId id="265" r:id="rId18"/>
    <p:sldId id="266" r:id="rId19"/>
    <p:sldId id="267" r:id="rId20"/>
    <p:sldId id="268" r:id="rId21"/>
    <p:sldId id="271" r:id="rId22"/>
    <p:sldId id="272" r:id="rId23"/>
    <p:sldId id="290" r:id="rId24"/>
    <p:sldId id="273" r:id="rId25"/>
    <p:sldId id="274" r:id="rId26"/>
    <p:sldId id="291" r:id="rId27"/>
    <p:sldId id="276" r:id="rId28"/>
    <p:sldId id="292" r:id="rId29"/>
    <p:sldId id="293" r:id="rId30"/>
    <p:sldId id="294" r:id="rId31"/>
    <p:sldId id="278" r:id="rId32"/>
    <p:sldId id="279" r:id="rId33"/>
  </p:sldIdLst>
  <p:sldSz cx="9144000" cy="5143500" type="screen16x9"/>
  <p:notesSz cx="6858000" cy="9144000"/>
  <p:embeddedFontLst>
    <p:embeddedFont>
      <p:font typeface="Cambria Math" panose="02040503050406030204" pitchFamily="18" charset="0"/>
      <p:regular r:id="rId35"/>
    </p:embeddedFont>
    <p:embeddedFont>
      <p:font typeface="Corbel" panose="020B0503020204020204" pitchFamily="34" charset="0"/>
      <p:regular r:id="rId36"/>
      <p:bold r:id="rId37"/>
      <p:italic r:id="rId38"/>
      <p:boldItalic r:id="rId39"/>
    </p:embeddedFont>
    <p:embeddedFont>
      <p:font typeface="Lato" panose="020F050202020403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hXEcwhzsZrK9uX52UFl0qFqbAe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03" autoAdjust="0"/>
  </p:normalViewPr>
  <p:slideViewPr>
    <p:cSldViewPr snapToGrid="0">
      <p:cViewPr varScale="1">
        <p:scale>
          <a:sx n="78" d="100"/>
          <a:sy n="78" d="100"/>
        </p:scale>
        <p:origin x="1594"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detectors: since workers can be regarded as human, we use datasets that are designated for human detection on fisheye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we introduce two prevalent datasets, </a:t>
            </a:r>
            <a:r>
              <a:rPr lang="en-US" sz="1100" dirty="0">
                <a:effectLst/>
                <a:latin typeface="Times New Roman" panose="02020603050405020304" pitchFamily="18" charset="0"/>
                <a:ea typeface="SimSun" panose="02010600030101010101" pitchFamily="2" charset="-122"/>
              </a:rPr>
              <a:t>captured by overhead fisheye cameras, and importantly annotated with rotated bounding boxes</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some statistics about those datasets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Times New Roman" panose="02020603050405020304" pitchFamily="18" charset="0"/>
                <a:ea typeface="SimSun" panose="02010600030101010101" pitchFamily="2" charset="-122"/>
              </a:rPr>
              <a:t>CEPDOF contains many more frames and people, especially challenging </a:t>
            </a:r>
            <a:r>
              <a:rPr lang="en-US" sz="1100" dirty="0" err="1">
                <a:effectLst/>
                <a:latin typeface="Times New Roman" panose="02020603050405020304" pitchFamily="18" charset="0"/>
                <a:ea typeface="SimSun" panose="02010600030101010101" pitchFamily="2" charset="-122"/>
              </a:rPr>
              <a:t>scenerios</a:t>
            </a:r>
            <a:r>
              <a:rPr lang="en-US" sz="1100">
                <a:effectLst/>
                <a:latin typeface="Times New Roman" panose="02020603050405020304" pitchFamily="18" charset="0"/>
                <a:ea typeface="SimSun" panose="02010600030101010101" pitchFamily="2" charset="-122"/>
              </a:rPr>
              <a:t> such as crowed room, low-light condition, or various human body poses</a:t>
            </a:r>
            <a:endParaRPr lang="en-US" dirty="0"/>
          </a:p>
        </p:txBody>
      </p:sp>
    </p:spTree>
    <p:extLst>
      <p:ext uri="{BB962C8B-B14F-4D97-AF65-F5344CB8AC3E}">
        <p14:creationId xmlns:p14="http://schemas.microsoft.com/office/powerpoint/2010/main" val="4133204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more or less similar setting with fisheye images from construction site</a:t>
            </a:r>
          </a:p>
        </p:txBody>
      </p:sp>
    </p:spTree>
    <p:extLst>
      <p:ext uri="{BB962C8B-B14F-4D97-AF65-F5344CB8AC3E}">
        <p14:creationId xmlns:p14="http://schemas.microsoft.com/office/powerpoint/2010/main" val="225754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guarantee data balance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21844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During the midterm presentation we have already gone through the details about our methodology that we used to construct the two components of our AI monitor. Therefore, this time I’ll only briefly re-mention this part.   </a:t>
            </a:r>
            <a:endParaRPr dirty="0"/>
          </a:p>
        </p:txBody>
      </p:sp>
    </p:spTree>
    <p:extLst>
      <p:ext uri="{BB962C8B-B14F-4D97-AF65-F5344CB8AC3E}">
        <p14:creationId xmlns:p14="http://schemas.microsoft.com/office/powerpoint/2010/main" val="54769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 already knew, our AI monitor consists of two component: one is a Multi-Person Detector and the other is Binary Image Classifier.</a:t>
            </a:r>
            <a:endParaRPr lang="en-HK" dirty="0"/>
          </a:p>
        </p:txBody>
      </p:sp>
    </p:spTree>
    <p:extLst>
      <p:ext uri="{BB962C8B-B14F-4D97-AF65-F5344CB8AC3E}">
        <p14:creationId xmlns:p14="http://schemas.microsoft.com/office/powerpoint/2010/main" val="98494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Multi-Person Detector is a replication of </a:t>
            </a:r>
            <a:r>
              <a:rPr lang="en-US" dirty="0" err="1"/>
              <a:t>RAPiD</a:t>
            </a:r>
            <a:r>
              <a:rPr lang="en-US" dirty="0"/>
              <a:t> model. </a:t>
            </a:r>
            <a:r>
              <a:rPr lang="en-US" dirty="0" err="1"/>
              <a:t>RAPiD</a:t>
            </a:r>
            <a:r>
              <a:rPr lang="en-US" dirty="0"/>
              <a:t> stands for </a:t>
            </a:r>
            <a:r>
              <a:rPr lang="en-HK" b="1" i="0" dirty="0">
                <a:solidFill>
                  <a:srgbClr val="24292F"/>
                </a:solidFill>
                <a:effectLst/>
                <a:latin typeface="-apple-system"/>
              </a:rPr>
              <a:t>Rotation-Aware People Detection</a:t>
            </a:r>
            <a:r>
              <a:rPr lang="en-HK" b="0" i="0" dirty="0">
                <a:solidFill>
                  <a:srgbClr val="24292F"/>
                </a:solidFill>
                <a:effectLst/>
                <a:latin typeface="-apple-system"/>
              </a:rPr>
              <a:t>, which is a YOLO-based end-to-end model that can perfectly predict arbitrary-rotated bounding boxes in overhead fisheye images. </a:t>
            </a:r>
            <a:endParaRPr lang="en-HK" dirty="0"/>
          </a:p>
        </p:txBody>
      </p:sp>
    </p:spTree>
    <p:extLst>
      <p:ext uri="{BB962C8B-B14F-4D97-AF65-F5344CB8AC3E}">
        <p14:creationId xmlns:p14="http://schemas.microsoft.com/office/powerpoint/2010/main" val="1026365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comprises of three components: a backbone network, also known as feature extractor, a Feature Pyramid Network, and a Detection Head, each has unique ability. 4 here does not mean the fourth component but the last step in feedforward pass that is used to make inference. </a:t>
            </a:r>
            <a:endParaRPr lang="en-HK" dirty="0"/>
          </a:p>
        </p:txBody>
      </p:sp>
    </p:spTree>
    <p:extLst>
      <p:ext uri="{BB962C8B-B14F-4D97-AF65-F5344CB8AC3E}">
        <p14:creationId xmlns:p14="http://schemas.microsoft.com/office/powerpoint/2010/main" val="219745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reason why we pick </a:t>
            </a:r>
            <a:r>
              <a:rPr lang="en-US" dirty="0" err="1"/>
              <a:t>RAPiD</a:t>
            </a:r>
            <a:r>
              <a:rPr lang="en-US" dirty="0"/>
              <a:t> to be our multi-person detector is because of its continuous periodic loss function for </a:t>
            </a:r>
            <a:r>
              <a:rPr lang="en-US" dirty="0" err="1"/>
              <a:t>bbox</a:t>
            </a:r>
            <a:r>
              <a:rPr lang="en-US" dirty="0"/>
              <a:t> that </a:t>
            </a:r>
            <a:r>
              <a:rPr lang="en-US" sz="1100" dirty="0">
                <a:latin typeface="Corbel" panose="020B0503020204020204" pitchFamily="34" charset="0"/>
              </a:rPr>
              <a:t>facilitates arbitrarily-oriented bounding boxes </a:t>
            </a:r>
            <a:endParaRPr lang="en-HK" dirty="0"/>
          </a:p>
        </p:txBody>
      </p:sp>
    </p:spTree>
    <p:extLst>
      <p:ext uri="{BB962C8B-B14F-4D97-AF65-F5344CB8AC3E}">
        <p14:creationId xmlns:p14="http://schemas.microsoft.com/office/powerpoint/2010/main" val="196788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Lato" panose="020F0502020204030203" pitchFamily="34" charset="0"/>
              </a:rPr>
              <a:t>The second component of our system is the binary image classifier in which we use, EfficientNetV2, a new family of Convolutional Neural Network for classification. It adopts Neural Architecture Search technique to construct its optimal lightweight architecture and Progressive Learning technique for fast training and inference.   </a:t>
            </a:r>
            <a:endParaRPr lang="en-HK" dirty="0"/>
          </a:p>
        </p:txBody>
      </p:sp>
    </p:spTree>
    <p:extLst>
      <p:ext uri="{BB962C8B-B14F-4D97-AF65-F5344CB8AC3E}">
        <p14:creationId xmlns:p14="http://schemas.microsoft.com/office/powerpoint/2010/main" val="2830126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here we mentioned about its main component, </a:t>
            </a:r>
            <a:r>
              <a:rPr lang="en-US" dirty="0" err="1"/>
              <a:t>MBConv</a:t>
            </a:r>
            <a:r>
              <a:rPr lang="en-US" dirty="0"/>
              <a:t> and a fused version as well as introduced a full architecture for the small variant of it.</a:t>
            </a:r>
            <a:endParaRPr lang="en-HK" dirty="0"/>
          </a:p>
        </p:txBody>
      </p:sp>
    </p:spTree>
    <p:extLst>
      <p:ext uri="{BB962C8B-B14F-4D97-AF65-F5344CB8AC3E}">
        <p14:creationId xmlns:p14="http://schemas.microsoft.com/office/powerpoint/2010/main" val="281010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384901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reasons why we used it are, it’s smaller in size, faster in training and inference time, while can maintain competitive performance comparing to other CNN such as VGG or Resnet</a:t>
            </a:r>
            <a:endParaRPr lang="en-HK" dirty="0"/>
          </a:p>
        </p:txBody>
      </p:sp>
    </p:spTree>
    <p:extLst>
      <p:ext uri="{BB962C8B-B14F-4D97-AF65-F5344CB8AC3E}">
        <p14:creationId xmlns:p14="http://schemas.microsoft.com/office/powerpoint/2010/main" val="125354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860962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For the last presentation, we fed all 32000 frames from CEPDOF and HABBOF into the training process on a batch size of 16 without using train validation split technique. We also mentioned that we only use some simple data augmentation method such as Resize or Normalization. Finally, we trained our detector for 100 epochs that is equivalent to 200000 iterations and used Stochastic Gradient Descent optimizer to update model’s weights. </a:t>
            </a:r>
            <a:endParaRPr dirty="0"/>
          </a:p>
        </p:txBody>
      </p:sp>
    </p:spTree>
    <p:extLst>
      <p:ext uri="{BB962C8B-B14F-4D97-AF65-F5344CB8AC3E}">
        <p14:creationId xmlns:p14="http://schemas.microsoft.com/office/powerpoint/2010/main" val="92998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effectLst/>
                <a:latin typeface="Arial" panose="020B0604020202020204" pitchFamily="34" charset="0"/>
              </a:rPr>
              <a:t>After midterm, we have experimented and adopted some more techniques with purpose to further improve the detector’s performance. Specifically, we first practiced holdout cross-validation process by randomly splitting the original into training set and validation set with respective ratio 70:30, preventing the detector from overfitting issue and enhancing generalizability. Simultaneously, more complex augmentation methods including vertical and horizontal flip, random rotation, brightness and contrast adjustment, and color jitter are utilized to diversify the dataset. Finally, we performed hyperparameters tuning by trying out different combinations of values for batch size and optimizer configuration in order to select the most appropriate setup for training.</a:t>
            </a:r>
            <a:endParaRPr lang="en-US" dirty="0"/>
          </a:p>
        </p:txBody>
      </p:sp>
    </p:spTree>
    <p:extLst>
      <p:ext uri="{BB962C8B-B14F-4D97-AF65-F5344CB8AC3E}">
        <p14:creationId xmlns:p14="http://schemas.microsoft.com/office/powerpoint/2010/main" val="3044344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quantitative results, we have already discussed in the preliminary presentation that the metrics we used are AP at </a:t>
            </a:r>
            <a:r>
              <a:rPr lang="en-US" dirty="0" err="1"/>
              <a:t>IoU</a:t>
            </a:r>
            <a:r>
              <a:rPr lang="en-US" dirty="0"/>
              <a:t> = 0.5 and F-measure at fixed 0.3 confidence threshold.  </a:t>
            </a:r>
          </a:p>
          <a:p>
            <a:r>
              <a:rPr lang="en-US" dirty="0"/>
              <a:t>The best configuration determined in previous slide shows moderate improvement on the detector’s performance in comparison to the preliminary setup, making our detector’s performance closer to the benchmark.  </a:t>
            </a:r>
            <a:endParaRPr lang="en-HK" dirty="0"/>
          </a:p>
        </p:txBody>
      </p:sp>
    </p:spTree>
    <p:extLst>
      <p:ext uri="{BB962C8B-B14F-4D97-AF65-F5344CB8AC3E}">
        <p14:creationId xmlns:p14="http://schemas.microsoft.com/office/powerpoint/2010/main" val="14147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Qualitative results, the performances empirically show no big difference between our preliminary and the best configuration setups. And similar as in preliminary presentation, some of best illustrative frames are shown here for your reference.    </a:t>
            </a:r>
            <a:endParaRPr lang="en-HK" dirty="0"/>
          </a:p>
        </p:txBody>
      </p:sp>
    </p:spTree>
    <p:extLst>
      <p:ext uri="{BB962C8B-B14F-4D97-AF65-F5344CB8AC3E}">
        <p14:creationId xmlns:p14="http://schemas.microsoft.com/office/powerpoint/2010/main" val="350440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So about the Binary Image Classifier component, preliminarily, we partially finish implementing EfficientNetV2 but hasn’t started training yet.</a:t>
            </a:r>
            <a:endParaRPr dirty="0"/>
          </a:p>
        </p:txBody>
      </p:sp>
    </p:spTree>
    <p:extLst>
      <p:ext uri="{BB962C8B-B14F-4D97-AF65-F5344CB8AC3E}">
        <p14:creationId xmlns:p14="http://schemas.microsoft.com/office/powerpoint/2010/main" val="94618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effectLst/>
                <a:latin typeface="Arial" panose="020B0604020202020204" pitchFamily="34" charset="0"/>
              </a:rPr>
              <a:t>Up to this point, the architecture implementation of our binary classifier is completed as well as its training and inference code, wrapping up the pipeline of our AI monitor. In terms of data preprocessing, recognizing the effectiveness of holdout cross-validation process in preventing overfitting problem and improving generalizability, we also randomly split both the helmet and jacket datasets into their corresponding training set and validation set with ratio 70:30. Various augmentation methods that we used ranging from the simple ones such as resize or normalization to the complex ones like vertical and horizontal flip or color jitter to apply onto the images before being fed into the training processes.  Specifically, we also try to apply fisheye distortion on crawled standard images before training to examine its effectiveness on counteracting the out-domain issue. Similar to the detector’s, the classifiers’ weights are updated by using Stochastic Gradient Descent (SGD) optimizer. Together with the batch size value of 32, optimizer’s parameters are also selected to be: learning rate 0.001, momentum 0.9, and weight decay 0.0005, based on hyperparameters tuning process. For each safety equipment, we let the training process go for 120 epochs that is approximately 100000 feedforward iterations.  </a:t>
            </a:r>
            <a:endParaRPr dirty="0"/>
          </a:p>
        </p:txBody>
      </p:sp>
    </p:spTree>
    <p:extLst>
      <p:ext uri="{BB962C8B-B14F-4D97-AF65-F5344CB8AC3E}">
        <p14:creationId xmlns:p14="http://schemas.microsoft.com/office/powerpoint/2010/main" val="4117711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quantitative results, we used the best checkpoints to load into our classifiers to make inferences and the metric that we used to evaluate our loaded classifiers’ performances is by calculating Precision, Recall and F-measure. </a:t>
            </a:r>
          </a:p>
          <a:p>
            <a:pPr marL="158750" indent="0">
              <a:buNone/>
            </a:pPr>
            <a:endParaRPr lang="en-US" dirty="0"/>
          </a:p>
          <a:p>
            <a:pPr marL="158750" indent="0">
              <a:buNone/>
            </a:pPr>
            <a:r>
              <a:rPr lang="en-US" dirty="0"/>
              <a:t>Note that FD here means Fisheye Distortion </a:t>
            </a:r>
          </a:p>
          <a:p>
            <a:pPr marL="158750" indent="0">
              <a:buNone/>
            </a:pPr>
            <a:endParaRPr lang="en-US" dirty="0"/>
          </a:p>
          <a:p>
            <a:pPr marL="158750" indent="0">
              <a:buNone/>
            </a:pPr>
            <a:r>
              <a:rPr lang="en-US" dirty="0"/>
              <a:t>As you can see, our classifiers for classifying wearing helmet and wearing jacket both have sufficiently high performance that reach our expectation. One point that worth mentioning here is that the p</a:t>
            </a:r>
            <a:r>
              <a:rPr lang="en-US" b="0" i="0" dirty="0">
                <a:effectLst/>
                <a:latin typeface="Arial" panose="020B0604020202020204" pitchFamily="34" charset="0"/>
              </a:rPr>
              <a:t>erformances unexpectedly drop when applying fisheye effect on standard instance. We suspect that the effect is not properly applied, say maybe standard frames are overly distorted. In fact, at construction site, workers are normally several meters distant from the vertical projection of cameras in the ground, making their images in fisheye frame more or less the same as in standard one. In future, we would focus on this aspect to improve our classifier.</a:t>
            </a:r>
            <a:endParaRPr lang="en-US" dirty="0"/>
          </a:p>
        </p:txBody>
      </p:sp>
    </p:spTree>
    <p:extLst>
      <p:ext uri="{BB962C8B-B14F-4D97-AF65-F5344CB8AC3E}">
        <p14:creationId xmlns:p14="http://schemas.microsoft.com/office/powerpoint/2010/main" val="296661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Qualitative results, the performances empirically show no big difference between applying or not applying fisheye distortion in preprocessing process. And similar to the detector, some of best illustrative frames for classifiers performance are shown here for your reference. </a:t>
            </a:r>
          </a:p>
          <a:p>
            <a:r>
              <a:rPr lang="en-US" dirty="0"/>
              <a:t>Note that we define the color for each bounding box based on its according classification result as you can see in the table. I apologize that the images maybe a bit blurred but as you can see in the bottom left one, the worker inside only wear helmet while jacket is missing, so the color of the bounding box is displayed as blue.      </a:t>
            </a:r>
            <a:endParaRPr lang="en-HK" dirty="0"/>
          </a:p>
        </p:txBody>
      </p:sp>
    </p:spTree>
    <p:extLst>
      <p:ext uri="{BB962C8B-B14F-4D97-AF65-F5344CB8AC3E}">
        <p14:creationId xmlns:p14="http://schemas.microsoft.com/office/powerpoint/2010/main" val="145726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380607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i="0" dirty="0">
                <a:effectLst/>
                <a:latin typeface="Arial" panose="020B0604020202020204" pitchFamily="34" charset="0"/>
              </a:rPr>
              <a:t>In this project, we proposed an autonomous AI super-visor to help monitor workers safety in construction </a:t>
            </a:r>
            <a:r>
              <a:rPr lang="en-US" b="0" i="0" dirty="0" err="1">
                <a:effectLst/>
                <a:latin typeface="Arial" panose="020B0604020202020204" pitchFamily="34" charset="0"/>
              </a:rPr>
              <a:t>sitesthrough</a:t>
            </a:r>
            <a:r>
              <a:rPr lang="en-US" b="0" i="0" dirty="0">
                <a:effectLst/>
                <a:latin typeface="Arial" panose="020B0604020202020204" pitchFamily="34" charset="0"/>
              </a:rPr>
              <a:t> fisheye imaging. The system consists of </a:t>
            </a:r>
            <a:r>
              <a:rPr lang="en-US" b="0" i="0">
                <a:effectLst/>
                <a:latin typeface="Arial" panose="020B0604020202020204" pitchFamily="34" charset="0"/>
              </a:rPr>
              <a:t>two main components</a:t>
            </a:r>
            <a:r>
              <a:rPr lang="en-US" b="0" i="0" dirty="0">
                <a:effectLst/>
                <a:latin typeface="Arial" panose="020B0604020202020204" pitchFamily="34" charset="0"/>
              </a:rPr>
              <a:t>, a multi-person detector and a pair of binary classifier instances. The detector, which is a replication of </a:t>
            </a:r>
            <a:r>
              <a:rPr lang="en-US" b="0" i="0" dirty="0" err="1">
                <a:effectLst/>
                <a:latin typeface="Arial" panose="020B0604020202020204" pitchFamily="34" charset="0"/>
              </a:rPr>
              <a:t>RAPiD</a:t>
            </a:r>
            <a:r>
              <a:rPr lang="en-US" b="0" i="0" dirty="0">
                <a:effectLst/>
                <a:latin typeface="Arial" panose="020B0604020202020204" pitchFamily="34" charset="0"/>
              </a:rPr>
              <a:t> model, holds responsible for locating and correspondingly extracting spatial information of every worker inside input frames. Subsequently, single-person images will be cropped out based on those information and be justified by the two classifier instances, which are powered by EfficientNetV2, if their according person is wearing safety helmet and safety jacket or not. The classification results will then be reflected respectively by the predefined color of the bounding boxes in the output frames. We believe that our AI monitor can be extended and applied into many more use cases not limited in construction safety area.</a:t>
            </a:r>
            <a:endParaRPr dirty="0"/>
          </a:p>
        </p:txBody>
      </p:sp>
    </p:spTree>
    <p:extLst>
      <p:ext uri="{BB962C8B-B14F-4D97-AF65-F5344CB8AC3E}">
        <p14:creationId xmlns:p14="http://schemas.microsoft.com/office/powerpoint/2010/main" val="230454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092094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3515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several ways, like:</a:t>
            </a:r>
          </a:p>
          <a:p>
            <a:pPr marL="158750" indent="0">
              <a:buNone/>
            </a:pPr>
            <a:r>
              <a:rPr lang="en-US" dirty="0"/>
              <a:t>in term of non-human factor, make supporting tools and machine better to mitigate malfunction, which may cause accidents, </a:t>
            </a:r>
          </a:p>
          <a:p>
            <a:pPr marL="158750" indent="0">
              <a:buNone/>
            </a:pPr>
            <a:r>
              <a:rPr lang="en-US" dirty="0"/>
              <a:t>in term of human factor, equip workers with safety suits. </a:t>
            </a:r>
          </a:p>
          <a:p>
            <a:pPr marL="158750" indent="0">
              <a:buNone/>
            </a:pPr>
            <a:r>
              <a:rPr lang="en-US" dirty="0"/>
              <a:t>In this project, we focus on </a:t>
            </a:r>
            <a:endParaRPr lang="vi-VN" dirty="0"/>
          </a:p>
        </p:txBody>
      </p:sp>
    </p:spTree>
    <p:extLst>
      <p:ext uri="{BB962C8B-B14F-4D97-AF65-F5344CB8AC3E}">
        <p14:creationId xmlns:p14="http://schemas.microsoft.com/office/powerpoint/2010/main" val="171386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Previous methods are costly, not suitable and scalable</a:t>
            </a:r>
          </a:p>
          <a:p>
            <a:pPr marL="158750" indent="0">
              <a:buNone/>
            </a:pPr>
            <a:endParaRPr lang="vi-VN" dirty="0"/>
          </a:p>
        </p:txBody>
      </p:sp>
    </p:spTree>
    <p:extLst>
      <p:ext uri="{BB962C8B-B14F-4D97-AF65-F5344CB8AC3E}">
        <p14:creationId xmlns:p14="http://schemas.microsoft.com/office/powerpoint/2010/main" val="18735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268166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Specifically, we use </a:t>
            </a:r>
            <a:r>
              <a:rPr lang="en-US" dirty="0" err="1"/>
              <a:t>RAPiD</a:t>
            </a:r>
            <a:r>
              <a:rPr lang="en-US" dirty="0"/>
              <a:t> as detector and EfficientNetV2 as classifier.</a:t>
            </a:r>
            <a:endParaRPr lang="vi-VN" dirty="0"/>
          </a:p>
          <a:p>
            <a:pPr marL="158750" indent="0">
              <a:buNone/>
            </a:pPr>
            <a:r>
              <a:rPr lang="en-US" dirty="0"/>
              <a:t>Expected pipeline is shown in the figure (</a:t>
            </a:r>
            <a:r>
              <a:rPr lang="en-US" dirty="0" err="1"/>
              <a:t>interprete</a:t>
            </a:r>
            <a:r>
              <a:rPr lang="en-US" dirty="0"/>
              <a:t> a bit about figures)</a:t>
            </a:r>
          </a:p>
          <a:p>
            <a:pPr marL="158750" indent="0">
              <a:buNone/>
            </a:pPr>
            <a:r>
              <a:rPr lang="en-US" dirty="0"/>
              <a:t>Classifier: 2 classes – wearing all and not wearing all</a:t>
            </a:r>
          </a:p>
          <a:p>
            <a:pPr marL="158750" indent="0">
              <a:buNone/>
            </a:pPr>
            <a:r>
              <a:rPr lang="en-US" dirty="0"/>
              <a:t>We will train those two models with task-oriented datasets, to give good performance</a:t>
            </a:r>
          </a:p>
        </p:txBody>
      </p:sp>
    </p:spTree>
    <p:extLst>
      <p:ext uri="{BB962C8B-B14F-4D97-AF65-F5344CB8AC3E}">
        <p14:creationId xmlns:p14="http://schemas.microsoft.com/office/powerpoint/2010/main" val="1494245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707306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4308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15"/>
          <p:cNvGrpSpPr/>
          <p:nvPr/>
        </p:nvGrpSpPr>
        <p:grpSpPr>
          <a:xfrm>
            <a:off x="409575" y="-3572"/>
            <a:ext cx="3761184" cy="5147072"/>
            <a:chOff x="2928938" y="-4763"/>
            <a:chExt cx="5014912" cy="6862763"/>
          </a:xfrm>
        </p:grpSpPr>
        <p:sp>
          <p:nvSpPr>
            <p:cNvPr id="20" name="Google Shape;20;p1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1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1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1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1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15"/>
          <p:cNvSpPr txBox="1">
            <a:spLocks noGrp="1"/>
          </p:cNvSpPr>
          <p:nvPr>
            <p:ph type="ctrTitle"/>
          </p:nvPr>
        </p:nvSpPr>
        <p:spPr>
          <a:xfrm>
            <a:off x="2196301" y="1035052"/>
            <a:ext cx="6430967" cy="196214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500"/>
              <a:buFont typeface="Corbel"/>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ubTitle" idx="1"/>
          </p:nvPr>
        </p:nvSpPr>
        <p:spPr>
          <a:xfrm>
            <a:off x="3386533" y="2997200"/>
            <a:ext cx="5240734" cy="1041401"/>
          </a:xfrm>
          <a:prstGeom prst="rect">
            <a:avLst/>
          </a:prstGeom>
          <a:noFill/>
          <a:ln>
            <a:noFill/>
          </a:ln>
        </p:spPr>
        <p:txBody>
          <a:bodyPr spcFirstLastPara="1" wrap="square" lIns="91425" tIns="45700" rIns="91425" bIns="45700" anchor="t" anchorCtr="0">
            <a:normAutofit/>
          </a:bodyPr>
          <a:lstStyle>
            <a:lvl1pPr lvl="0" algn="r">
              <a:spcBef>
                <a:spcPts val="315"/>
              </a:spcBef>
              <a:spcAft>
                <a:spcPts val="0"/>
              </a:spcAft>
              <a:buSzPts val="2284"/>
              <a:buNone/>
              <a:defRPr sz="1575">
                <a:solidFill>
                  <a:schemeClr val="dk1"/>
                </a:solidFill>
              </a:defRPr>
            </a:lvl1pPr>
            <a:lvl2pPr lvl="1" algn="ctr">
              <a:spcBef>
                <a:spcPts val="450"/>
              </a:spcBef>
              <a:spcAft>
                <a:spcPts val="0"/>
              </a:spcAft>
              <a:buSzPts val="2175"/>
              <a:buNone/>
              <a:defRPr>
                <a:solidFill>
                  <a:srgbClr val="888888"/>
                </a:solidFill>
              </a:defRPr>
            </a:lvl2pPr>
            <a:lvl3pPr lvl="2" algn="ctr">
              <a:spcBef>
                <a:spcPts val="450"/>
              </a:spcBef>
              <a:spcAft>
                <a:spcPts val="0"/>
              </a:spcAft>
              <a:buSzPts val="1958"/>
              <a:buNone/>
              <a:defRPr>
                <a:solidFill>
                  <a:srgbClr val="888888"/>
                </a:solidFill>
              </a:defRPr>
            </a:lvl3pPr>
            <a:lvl4pPr lvl="3" algn="ctr">
              <a:spcBef>
                <a:spcPts val="450"/>
              </a:spcBef>
              <a:spcAft>
                <a:spcPts val="0"/>
              </a:spcAft>
              <a:buSzPts val="1740"/>
              <a:buNone/>
              <a:defRPr>
                <a:solidFill>
                  <a:srgbClr val="888888"/>
                </a:solidFill>
              </a:defRPr>
            </a:lvl4pPr>
            <a:lvl5pPr lvl="4" algn="ctr">
              <a:spcBef>
                <a:spcPts val="450"/>
              </a:spcBef>
              <a:spcAft>
                <a:spcPts val="0"/>
              </a:spcAft>
              <a:buSzPts val="1523"/>
              <a:buNone/>
              <a:defRPr>
                <a:solidFill>
                  <a:srgbClr val="888888"/>
                </a:solidFill>
              </a:defRPr>
            </a:lvl5pPr>
            <a:lvl6pPr lvl="5" algn="ctr">
              <a:spcBef>
                <a:spcPts val="450"/>
              </a:spcBef>
              <a:spcAft>
                <a:spcPts val="0"/>
              </a:spcAft>
              <a:buSzPts val="1523"/>
              <a:buNone/>
              <a:defRPr>
                <a:solidFill>
                  <a:srgbClr val="888888"/>
                </a:solidFill>
              </a:defRPr>
            </a:lvl6pPr>
            <a:lvl7pPr lvl="6" algn="ctr">
              <a:spcBef>
                <a:spcPts val="450"/>
              </a:spcBef>
              <a:spcAft>
                <a:spcPts val="0"/>
              </a:spcAft>
              <a:buSzPts val="1523"/>
              <a:buNone/>
              <a:defRPr>
                <a:solidFill>
                  <a:srgbClr val="888888"/>
                </a:solidFill>
              </a:defRPr>
            </a:lvl7pPr>
            <a:lvl8pPr lvl="7" algn="ctr">
              <a:spcBef>
                <a:spcPts val="450"/>
              </a:spcBef>
              <a:spcAft>
                <a:spcPts val="0"/>
              </a:spcAft>
              <a:buSzPts val="1523"/>
              <a:buNone/>
              <a:defRPr>
                <a:solidFill>
                  <a:srgbClr val="888888"/>
                </a:solidFill>
              </a:defRPr>
            </a:lvl8pPr>
            <a:lvl9pPr lvl="8" algn="ctr">
              <a:spcBef>
                <a:spcPts val="450"/>
              </a:spcBef>
              <a:spcAft>
                <a:spcPts val="450"/>
              </a:spcAft>
              <a:buSzPts val="1523"/>
              <a:buNone/>
              <a:defRPr>
                <a:solidFill>
                  <a:srgbClr val="888888"/>
                </a:solidFill>
              </a:defRPr>
            </a:lvl9pPr>
          </a:lstStyle>
          <a:p>
            <a:endParaRPr/>
          </a:p>
        </p:txBody>
      </p:sp>
      <p:sp>
        <p:nvSpPr>
          <p:cNvPr id="28" name="Google Shape;28;p1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3999309" y="4412457"/>
            <a:ext cx="32430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a:off x="1112043" y="1314449"/>
            <a:ext cx="4069619"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100"/>
              <a:buFont typeface="Corbel"/>
              <a:buNone/>
              <a:defRPr sz="21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5"/>
          <p:cNvSpPr>
            <a:spLocks noGrp="1"/>
          </p:cNvSpPr>
          <p:nvPr>
            <p:ph type="pic" idx="2"/>
          </p:nvPr>
        </p:nvSpPr>
        <p:spPr>
          <a:xfrm>
            <a:off x="5696011" y="685800"/>
            <a:ext cx="2460731" cy="3429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4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1pPr>
            <a:lvl2pPr marR="0" lvl="1"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2pPr>
            <a:lvl3pPr marR="0" lvl="2"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3pPr>
            <a:lvl4pPr marR="0" lvl="3"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4pPr>
            <a:lvl5pPr marR="0" lvl="4"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5pPr>
            <a:lvl6pPr marR="0" lvl="5"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6pPr>
            <a:lvl7pPr marR="0" lvl="6"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7pPr>
            <a:lvl8pPr marR="0" lvl="7"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8pPr>
            <a:lvl9pPr marR="0" lvl="8" algn="l" rtl="0">
              <a:spcBef>
                <a:spcPts val="450"/>
              </a:spcBef>
              <a:spcAft>
                <a:spcPts val="450"/>
              </a:spcAft>
              <a:buClr>
                <a:srgbClr val="1186C3"/>
              </a:buClr>
              <a:buSzPts val="174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85" name="Google Shape;85;p25"/>
          <p:cNvSpPr txBox="1">
            <a:spLocks noGrp="1"/>
          </p:cNvSpPr>
          <p:nvPr>
            <p:ph type="body" idx="1"/>
          </p:nvPr>
        </p:nvSpPr>
        <p:spPr>
          <a:xfrm>
            <a:off x="1112043" y="2343149"/>
            <a:ext cx="4069619"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70"/>
              </a:spcBef>
              <a:spcAft>
                <a:spcPts val="0"/>
              </a:spcAft>
              <a:buSzPts val="1958"/>
              <a:buNone/>
              <a:defRPr sz="13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86" name="Google Shape;86;p2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1113234" y="3549649"/>
            <a:ext cx="7514033" cy="42505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a:spLocks noGrp="1"/>
          </p:cNvSpPr>
          <p:nvPr>
            <p:ph type="pic" idx="2"/>
          </p:nvPr>
        </p:nvSpPr>
        <p:spPr>
          <a:xfrm>
            <a:off x="1789509" y="699084"/>
            <a:ext cx="6169458" cy="2373732"/>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4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1pPr>
            <a:lvl2pPr marR="0" lvl="1"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2pPr>
            <a:lvl3pPr marR="0" lvl="2"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3pPr>
            <a:lvl4pPr marR="0" lvl="3"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4pPr>
            <a:lvl5pPr marR="0" lvl="4"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5pPr>
            <a:lvl6pPr marR="0" lvl="5"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6pPr>
            <a:lvl7pPr marR="0" lvl="6"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7pPr>
            <a:lvl8pPr marR="0" lvl="7"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8pPr>
            <a:lvl9pPr marR="0" lvl="8" algn="l" rtl="0">
              <a:spcBef>
                <a:spcPts val="450"/>
              </a:spcBef>
              <a:spcAft>
                <a:spcPts val="450"/>
              </a:spcAft>
              <a:buClr>
                <a:srgbClr val="1186C3"/>
              </a:buClr>
              <a:buSzPts val="174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92" name="Google Shape;92;p26"/>
          <p:cNvSpPr txBox="1">
            <a:spLocks noGrp="1"/>
          </p:cNvSpPr>
          <p:nvPr>
            <p:ph type="body" idx="1"/>
          </p:nvPr>
        </p:nvSpPr>
        <p:spPr>
          <a:xfrm>
            <a:off x="1113234" y="3974702"/>
            <a:ext cx="7514033" cy="370284"/>
          </a:xfrm>
          <a:prstGeom prst="rect">
            <a:avLst/>
          </a:prstGeom>
          <a:noFill/>
          <a:ln>
            <a:noFill/>
          </a:ln>
        </p:spPr>
        <p:txBody>
          <a:bodyPr spcFirstLastPara="1" wrap="square" lIns="91425" tIns="45700" rIns="91425" bIns="45700" anchor="ctr" anchorCtr="0">
            <a:normAutofit/>
          </a:bodyPr>
          <a:lstStyle>
            <a:lvl1pPr marL="457200" lvl="0" indent="-228600" algn="ctr">
              <a:spcBef>
                <a:spcPts val="210"/>
              </a:spcBef>
              <a:spcAft>
                <a:spcPts val="0"/>
              </a:spcAft>
              <a:buSzPts val="1523"/>
              <a:buNone/>
              <a:defRPr sz="10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93" name="Google Shape;93;p26"/>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6"/>
        <p:cNvGrpSpPr/>
        <p:nvPr/>
      </p:nvGrpSpPr>
      <p:grpSpPr>
        <a:xfrm>
          <a:off x="0" y="0"/>
          <a:ext cx="0" cy="0"/>
          <a:chOff x="0" y="0"/>
          <a:chExt cx="0" cy="0"/>
        </a:xfrm>
      </p:grpSpPr>
      <p:sp>
        <p:nvSpPr>
          <p:cNvPr id="97" name="Google Shape;97;p27"/>
          <p:cNvSpPr txBox="1">
            <a:spLocks noGrp="1"/>
          </p:cNvSpPr>
          <p:nvPr>
            <p:ph type="title"/>
          </p:nvPr>
        </p:nvSpPr>
        <p:spPr>
          <a:xfrm>
            <a:off x="1113235" y="514350"/>
            <a:ext cx="7514033" cy="2286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7"/>
          <p:cNvSpPr txBox="1">
            <a:spLocks noGrp="1"/>
          </p:cNvSpPr>
          <p:nvPr>
            <p:ph type="body" idx="1"/>
          </p:nvPr>
        </p:nvSpPr>
        <p:spPr>
          <a:xfrm>
            <a:off x="1113234" y="3257550"/>
            <a:ext cx="7514035"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99" name="Google Shape;99;p27"/>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7"/>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2"/>
        <p:cNvGrpSpPr/>
        <p:nvPr/>
      </p:nvGrpSpPr>
      <p:grpSpPr>
        <a:xfrm>
          <a:off x="0" y="0"/>
          <a:ext cx="0" cy="0"/>
          <a:chOff x="0" y="0"/>
          <a:chExt cx="0" cy="0"/>
        </a:xfrm>
      </p:grpSpPr>
      <p:sp>
        <p:nvSpPr>
          <p:cNvPr id="103" name="Google Shape;103;p28"/>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04" name="Google Shape;104;p28"/>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05" name="Google Shape;105;p28"/>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body" idx="1"/>
          </p:nvPr>
        </p:nvSpPr>
        <p:spPr>
          <a:xfrm>
            <a:off x="1827609" y="2571749"/>
            <a:ext cx="6399611" cy="285750"/>
          </a:xfrm>
          <a:prstGeom prst="rect">
            <a:avLst/>
          </a:prstGeom>
          <a:noFill/>
          <a:ln>
            <a:noFill/>
          </a:ln>
        </p:spPr>
        <p:txBody>
          <a:bodyPr spcFirstLastPara="1" wrap="square" lIns="91425" tIns="45700" rIns="91425" bIns="45700" anchor="ctr" anchorCtr="0">
            <a:normAutofit/>
          </a:bodyPr>
          <a:lstStyle>
            <a:lvl1pPr marL="457200" lvl="0" indent="-228600" algn="l">
              <a:spcBef>
                <a:spcPts val="270"/>
              </a:spcBef>
              <a:spcAft>
                <a:spcPts val="0"/>
              </a:spcAft>
              <a:buSzPts val="1958"/>
              <a:buFont typeface="Corbel"/>
              <a:buNone/>
              <a:defRPr sz="1350"/>
            </a:lvl1pPr>
            <a:lvl2pPr marL="914400" lvl="1" indent="-228600" algn="l">
              <a:spcBef>
                <a:spcPts val="450"/>
              </a:spcBef>
              <a:spcAft>
                <a:spcPts val="0"/>
              </a:spcAft>
              <a:buSzPts val="2175"/>
              <a:buFont typeface="Corbel"/>
              <a:buNone/>
              <a:defRPr/>
            </a:lvl2pPr>
            <a:lvl3pPr marL="1371600" lvl="2" indent="-228600" algn="l">
              <a:spcBef>
                <a:spcPts val="450"/>
              </a:spcBef>
              <a:spcAft>
                <a:spcPts val="0"/>
              </a:spcAft>
              <a:buSzPts val="1958"/>
              <a:buFont typeface="Corbel"/>
              <a:buNone/>
              <a:defRPr/>
            </a:lvl3pPr>
            <a:lvl4pPr marL="1828800" lvl="3" indent="-228600" algn="l">
              <a:spcBef>
                <a:spcPts val="450"/>
              </a:spcBef>
              <a:spcAft>
                <a:spcPts val="0"/>
              </a:spcAft>
              <a:buSzPts val="1740"/>
              <a:buFont typeface="Corbel"/>
              <a:buNone/>
              <a:defRPr/>
            </a:lvl4pPr>
            <a:lvl5pPr marL="2286000" lvl="4" indent="-228600" algn="l">
              <a:spcBef>
                <a:spcPts val="450"/>
              </a:spcBef>
              <a:spcAft>
                <a:spcPts val="0"/>
              </a:spcAft>
              <a:buSzPts val="1523"/>
              <a:buFont typeface="Corbel"/>
              <a:buNone/>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07" name="Google Shape;107;p28"/>
          <p:cNvSpPr txBox="1">
            <a:spLocks noGrp="1"/>
          </p:cNvSpPr>
          <p:nvPr>
            <p:ph type="body" idx="2"/>
          </p:nvPr>
        </p:nvSpPr>
        <p:spPr>
          <a:xfrm>
            <a:off x="1113234" y="3257550"/>
            <a:ext cx="7514033"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08" name="Google Shape;108;p2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8"/>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1113235" y="2481436"/>
            <a:ext cx="7514032" cy="11016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9"/>
          <p:cNvSpPr txBox="1">
            <a:spLocks noGrp="1"/>
          </p:cNvSpPr>
          <p:nvPr>
            <p:ph type="body" idx="1"/>
          </p:nvPr>
        </p:nvSpPr>
        <p:spPr>
          <a:xfrm>
            <a:off x="1113234" y="3583036"/>
            <a:ext cx="7514033"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14" name="Google Shape;114;p2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9"/>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7"/>
        <p:cNvGrpSpPr/>
        <p:nvPr/>
      </p:nvGrpSpPr>
      <p:grpSpPr>
        <a:xfrm>
          <a:off x="0" y="0"/>
          <a:ext cx="0" cy="0"/>
          <a:chOff x="0" y="0"/>
          <a:chExt cx="0" cy="0"/>
        </a:xfrm>
      </p:grpSpPr>
      <p:sp>
        <p:nvSpPr>
          <p:cNvPr id="118" name="Google Shape;118;p30"/>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19" name="Google Shape;119;p30"/>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20" name="Google Shape;120;p30"/>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0"/>
          <p:cNvSpPr txBox="1">
            <a:spLocks noGrp="1"/>
          </p:cNvSpPr>
          <p:nvPr>
            <p:ph type="body" idx="1"/>
          </p:nvPr>
        </p:nvSpPr>
        <p:spPr>
          <a:xfrm>
            <a:off x="1113235" y="2914650"/>
            <a:ext cx="7514033" cy="666750"/>
          </a:xfrm>
          <a:prstGeom prst="rect">
            <a:avLst/>
          </a:prstGeom>
          <a:noFill/>
          <a:ln>
            <a:noFill/>
          </a:ln>
        </p:spPr>
        <p:txBody>
          <a:bodyPr spcFirstLastPara="1" wrap="square" lIns="91425" tIns="45700" rIns="91425" bIns="45700" anchor="b" anchorCtr="0">
            <a:normAutofit/>
          </a:bodyPr>
          <a:lstStyle>
            <a:lvl1pPr marL="457200" lvl="0" indent="-228600" algn="r">
              <a:spcBef>
                <a:spcPts val="360"/>
              </a:spcBef>
              <a:spcAft>
                <a:spcPts val="0"/>
              </a:spcAft>
              <a:buSzPts val="2610"/>
              <a:buNone/>
              <a:defRPr sz="18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2" name="Google Shape;122;p30"/>
          <p:cNvSpPr txBox="1">
            <a:spLocks noGrp="1"/>
          </p:cNvSpPr>
          <p:nvPr>
            <p:ph type="body" idx="2"/>
          </p:nvPr>
        </p:nvSpPr>
        <p:spPr>
          <a:xfrm>
            <a:off x="1113234" y="3581400"/>
            <a:ext cx="7514033" cy="762000"/>
          </a:xfrm>
          <a:prstGeom prst="rect">
            <a:avLst/>
          </a:prstGeom>
          <a:noFill/>
          <a:ln>
            <a:noFill/>
          </a:ln>
        </p:spPr>
        <p:txBody>
          <a:bodyPr spcFirstLastPara="1" wrap="square" lIns="91425" tIns="45700" rIns="91425" bIns="45700" anchor="t" anchorCtr="0">
            <a:normAutofit/>
          </a:bodyPr>
          <a:lstStyle>
            <a:lvl1pPr marL="457200" lvl="0" indent="-228600" algn="r">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23" name="Google Shape;123;p3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0"/>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6"/>
        <p:cNvGrpSpPr/>
        <p:nvPr/>
      </p:nvGrpSpPr>
      <p:grpSpPr>
        <a:xfrm>
          <a:off x="0" y="0"/>
          <a:ext cx="0" cy="0"/>
          <a:chOff x="0" y="0"/>
          <a:chExt cx="0" cy="0"/>
        </a:xfrm>
      </p:grpSpPr>
      <p:sp>
        <p:nvSpPr>
          <p:cNvPr id="127" name="Google Shape;127;p31"/>
          <p:cNvSpPr txBox="1">
            <a:spLocks noGrp="1"/>
          </p:cNvSpPr>
          <p:nvPr>
            <p:ph type="title"/>
          </p:nvPr>
        </p:nvSpPr>
        <p:spPr>
          <a:xfrm>
            <a:off x="1113235" y="514350"/>
            <a:ext cx="7514034" cy="204549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body" idx="1"/>
          </p:nvPr>
        </p:nvSpPr>
        <p:spPr>
          <a:xfrm>
            <a:off x="1113234" y="2628900"/>
            <a:ext cx="7514035" cy="628650"/>
          </a:xfrm>
          <a:prstGeom prst="rect">
            <a:avLst/>
          </a:prstGeom>
          <a:noFill/>
          <a:ln>
            <a:noFill/>
          </a:ln>
        </p:spPr>
        <p:txBody>
          <a:bodyPr spcFirstLastPara="1" wrap="square" lIns="91425" tIns="45700" rIns="91425" bIns="45700" anchor="b" anchorCtr="0">
            <a:normAutofit/>
          </a:bodyPr>
          <a:lstStyle>
            <a:lvl1pPr marL="457200" lvl="0" indent="-228600" algn="l">
              <a:spcBef>
                <a:spcPts val="420"/>
              </a:spcBef>
              <a:spcAft>
                <a:spcPts val="0"/>
              </a:spcAft>
              <a:buSzPts val="3045"/>
              <a:buNone/>
              <a:defRPr sz="21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9" name="Google Shape;129;p31"/>
          <p:cNvSpPr txBox="1">
            <a:spLocks noGrp="1"/>
          </p:cNvSpPr>
          <p:nvPr>
            <p:ph type="body" idx="2"/>
          </p:nvPr>
        </p:nvSpPr>
        <p:spPr>
          <a:xfrm>
            <a:off x="1113234" y="3257550"/>
            <a:ext cx="7514035" cy="1085850"/>
          </a:xfrm>
          <a:prstGeom prst="rect">
            <a:avLst/>
          </a:prstGeom>
          <a:noFill/>
          <a:ln>
            <a:noFill/>
          </a:ln>
        </p:spPr>
        <p:txBody>
          <a:bodyPr spcFirstLastPara="1" wrap="square" lIns="91425" tIns="45700" rIns="91425" bIns="45700" anchor="t" anchorCtr="0">
            <a:normAutofit/>
          </a:bodyPr>
          <a:lstStyle>
            <a:lvl1pPr marL="457200" lvl="0" indent="-228600" algn="l">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30" name="Google Shape;130;p31"/>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2"/>
          <p:cNvSpPr txBox="1">
            <a:spLocks noGrp="1"/>
          </p:cNvSpPr>
          <p:nvPr>
            <p:ph type="body" idx="1"/>
          </p:nvPr>
        </p:nvSpPr>
        <p:spPr>
          <a:xfrm rot="5400000">
            <a:off x="3698675" y="-585192"/>
            <a:ext cx="2343151" cy="7514035"/>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36" name="Google Shape;136;p3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rot="5400000">
            <a:off x="6048855" y="1764987"/>
            <a:ext cx="3829050" cy="1327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3"/>
          <p:cNvSpPr txBox="1">
            <a:spLocks noGrp="1"/>
          </p:cNvSpPr>
          <p:nvPr>
            <p:ph type="body" idx="1"/>
          </p:nvPr>
        </p:nvSpPr>
        <p:spPr>
          <a:xfrm rot="5400000">
            <a:off x="2206112" y="-578529"/>
            <a:ext cx="3829050" cy="6014807"/>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42" name="Google Shape;142;p3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Corbel"/>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a:endParaRPr/>
          </a:p>
        </p:txBody>
      </p:sp>
      <p:sp>
        <p:nvSpPr>
          <p:cNvPr id="33" name="Google Shape;3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34" name="Google Shape;3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1pPr>
            <a:lvl2pPr marL="0" marR="0" lvl="1"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2pPr>
            <a:lvl3pPr marL="0" marR="0" lvl="2"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3pPr>
            <a:lvl4pPr marL="0" marR="0" lvl="3"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4pPr>
            <a:lvl5pPr marL="0" marR="0" lvl="4"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5pPr>
            <a:lvl6pPr marL="0" marR="0" lvl="5"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6pPr>
            <a:lvl7pPr marL="0" marR="0" lvl="6"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7pPr>
            <a:lvl8pPr marL="0" marR="0" lvl="7"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8pPr>
            <a:lvl9pPr marL="0" marR="0" lvl="8"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41" name="Google Shape;41;p1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213893" y="4400349"/>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1929210" y="2000249"/>
            <a:ext cx="6698060" cy="1582787"/>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000"/>
              <a:buFont typeface="Corbel"/>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1929209" y="3583036"/>
            <a:ext cx="6698061"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47" name="Google Shape;47;p1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body" idx="1"/>
          </p:nvPr>
        </p:nvSpPr>
        <p:spPr>
          <a:xfrm>
            <a:off x="1113235" y="2000250"/>
            <a:ext cx="3671291" cy="2343151"/>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3" name="Google Shape;53;p20"/>
          <p:cNvSpPr txBox="1">
            <a:spLocks noGrp="1"/>
          </p:cNvSpPr>
          <p:nvPr>
            <p:ph type="body" idx="2"/>
          </p:nvPr>
        </p:nvSpPr>
        <p:spPr>
          <a:xfrm>
            <a:off x="4955975" y="2000250"/>
            <a:ext cx="3671292" cy="2343150"/>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4" name="Google Shape;54;p2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1329134" y="1993900"/>
            <a:ext cx="3455391"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0" name="Google Shape;60;p21"/>
          <p:cNvSpPr txBox="1">
            <a:spLocks noGrp="1"/>
          </p:cNvSpPr>
          <p:nvPr>
            <p:ph type="body" idx="2"/>
          </p:nvPr>
        </p:nvSpPr>
        <p:spPr>
          <a:xfrm>
            <a:off x="1113233"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1" name="Google Shape;61;p21"/>
          <p:cNvSpPr txBox="1">
            <a:spLocks noGrp="1"/>
          </p:cNvSpPr>
          <p:nvPr>
            <p:ph type="body" idx="3"/>
          </p:nvPr>
        </p:nvSpPr>
        <p:spPr>
          <a:xfrm>
            <a:off x="5160366" y="2000250"/>
            <a:ext cx="3466903"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2" name="Google Shape;62;p21"/>
          <p:cNvSpPr txBox="1">
            <a:spLocks noGrp="1"/>
          </p:cNvSpPr>
          <p:nvPr>
            <p:ph type="body" idx="4"/>
          </p:nvPr>
        </p:nvSpPr>
        <p:spPr>
          <a:xfrm>
            <a:off x="4955975"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3" name="Google Shape;63;p21"/>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2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1113234" y="1200150"/>
            <a:ext cx="2661841"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3946525" y="514350"/>
            <a:ext cx="4680743" cy="3829051"/>
          </a:xfrm>
          <a:prstGeom prst="rect">
            <a:avLst/>
          </a:prstGeom>
          <a:noFill/>
          <a:ln>
            <a:noFill/>
          </a:ln>
        </p:spPr>
        <p:txBody>
          <a:bodyPr spcFirstLastPara="1" wrap="square" lIns="91425" tIns="45700" rIns="91425" bIns="45700" anchor="ctr" anchorCtr="0">
            <a:normAutofit/>
          </a:bodyPr>
          <a:lstStyle>
            <a:lvl1pPr marL="457200" lvl="0" indent="-366712" algn="l">
              <a:spcBef>
                <a:spcPts val="300"/>
              </a:spcBef>
              <a:spcAft>
                <a:spcPts val="0"/>
              </a:spcAft>
              <a:buSzPts val="2175"/>
              <a:buChar char="•"/>
              <a:defRPr sz="1500"/>
            </a:lvl1pPr>
            <a:lvl2pPr marL="914400" lvl="1" indent="-352901" algn="l">
              <a:spcBef>
                <a:spcPts val="450"/>
              </a:spcBef>
              <a:spcAft>
                <a:spcPts val="0"/>
              </a:spcAft>
              <a:buSzPts val="1958"/>
              <a:buChar char="•"/>
              <a:defRPr sz="1350"/>
            </a:lvl2pPr>
            <a:lvl3pPr marL="1371600" lvl="2" indent="-339089" algn="l">
              <a:spcBef>
                <a:spcPts val="450"/>
              </a:spcBef>
              <a:spcAft>
                <a:spcPts val="0"/>
              </a:spcAft>
              <a:buSzPts val="1740"/>
              <a:buChar char="•"/>
              <a:defRPr sz="1200"/>
            </a:lvl3pPr>
            <a:lvl4pPr marL="1828800" lvl="3" indent="-325278" algn="l">
              <a:spcBef>
                <a:spcPts val="450"/>
              </a:spcBef>
              <a:spcAft>
                <a:spcPts val="0"/>
              </a:spcAft>
              <a:buSzPts val="1523"/>
              <a:buChar char="•"/>
              <a:defRPr sz="1050"/>
            </a:lvl4pPr>
            <a:lvl5pPr marL="2286000" lvl="4" indent="-325278" algn="l">
              <a:spcBef>
                <a:spcPts val="450"/>
              </a:spcBef>
              <a:spcAft>
                <a:spcPts val="0"/>
              </a:spcAft>
              <a:buSzPts val="1523"/>
              <a:buChar char="•"/>
              <a:defRPr sz="1050"/>
            </a:lvl5pPr>
            <a:lvl6pPr marL="2743200" lvl="5" indent="-325278" algn="l">
              <a:spcBef>
                <a:spcPts val="450"/>
              </a:spcBef>
              <a:spcAft>
                <a:spcPts val="0"/>
              </a:spcAft>
              <a:buSzPts val="1523"/>
              <a:buChar char="•"/>
              <a:defRPr sz="1050"/>
            </a:lvl6pPr>
            <a:lvl7pPr marL="3200400" lvl="6" indent="-325278" algn="l">
              <a:spcBef>
                <a:spcPts val="450"/>
              </a:spcBef>
              <a:spcAft>
                <a:spcPts val="0"/>
              </a:spcAft>
              <a:buSzPts val="1523"/>
              <a:buChar char="•"/>
              <a:defRPr sz="1050"/>
            </a:lvl7pPr>
            <a:lvl8pPr marL="3657600" lvl="7" indent="-325278" algn="l">
              <a:spcBef>
                <a:spcPts val="450"/>
              </a:spcBef>
              <a:spcAft>
                <a:spcPts val="0"/>
              </a:spcAft>
              <a:buSzPts val="1523"/>
              <a:buChar char="•"/>
              <a:defRPr sz="1050"/>
            </a:lvl8pPr>
            <a:lvl9pPr marL="4114800" lvl="8" indent="-325278" algn="l">
              <a:spcBef>
                <a:spcPts val="450"/>
              </a:spcBef>
              <a:spcAft>
                <a:spcPts val="450"/>
              </a:spcAft>
              <a:buSzPts val="1523"/>
              <a:buChar char="•"/>
              <a:defRPr sz="1050"/>
            </a:lvl9pPr>
          </a:lstStyle>
          <a:p>
            <a:endParaRPr/>
          </a:p>
        </p:txBody>
      </p:sp>
      <p:sp>
        <p:nvSpPr>
          <p:cNvPr id="78" name="Google Shape;78;p24"/>
          <p:cNvSpPr txBox="1">
            <a:spLocks noGrp="1"/>
          </p:cNvSpPr>
          <p:nvPr>
            <p:ph type="body" idx="2"/>
          </p:nvPr>
        </p:nvSpPr>
        <p:spPr>
          <a:xfrm>
            <a:off x="1113234" y="2228850"/>
            <a:ext cx="2661841"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40"/>
              </a:spcBef>
              <a:spcAft>
                <a:spcPts val="0"/>
              </a:spcAft>
              <a:buSzPts val="1740"/>
              <a:buNone/>
              <a:defRPr sz="120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79" name="Google Shape;79;p24"/>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4"/>
          <p:cNvGrpSpPr/>
          <p:nvPr/>
        </p:nvGrpSpPr>
        <p:grpSpPr>
          <a:xfrm>
            <a:off x="113109" y="0"/>
            <a:ext cx="1827610" cy="5143501"/>
            <a:chOff x="1320800" y="0"/>
            <a:chExt cx="2436813" cy="6858001"/>
          </a:xfrm>
        </p:grpSpPr>
        <p:sp>
          <p:nvSpPr>
            <p:cNvPr id="7" name="Google Shape;7;p1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4"/>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3000"/>
              <a:buFont typeface="Corbel"/>
              <a:buNone/>
              <a:defRPr sz="3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4"/>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marR="0" lvl="0" indent="-394335" algn="l" rtl="0">
              <a:spcBef>
                <a:spcPts val="36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1pPr>
            <a:lvl2pPr marL="914400" marR="0" lvl="1" indent="-366712" algn="l" rtl="0">
              <a:spcBef>
                <a:spcPts val="450"/>
              </a:spcBef>
              <a:spcAft>
                <a:spcPts val="0"/>
              </a:spcAft>
              <a:buClr>
                <a:srgbClr val="1186C3"/>
              </a:buClr>
              <a:buSzPts val="2175"/>
              <a:buFont typeface="Arial"/>
              <a:buChar char="•"/>
              <a:defRPr sz="1500" b="0" i="0" u="none" strike="noStrike" cap="none">
                <a:solidFill>
                  <a:schemeClr val="dk1"/>
                </a:solidFill>
                <a:latin typeface="Corbel"/>
                <a:ea typeface="Corbel"/>
                <a:cs typeface="Corbel"/>
                <a:sym typeface="Corbel"/>
              </a:defRPr>
            </a:lvl2pPr>
            <a:lvl3pPr marL="1371600" marR="0" lvl="2" indent="-352901" algn="l" rtl="0">
              <a:spcBef>
                <a:spcPts val="450"/>
              </a:spcBef>
              <a:spcAft>
                <a:spcPts val="0"/>
              </a:spcAft>
              <a:buClr>
                <a:srgbClr val="1186C3"/>
              </a:buClr>
              <a:buSzPts val="1958"/>
              <a:buFont typeface="Arial"/>
              <a:buChar char="•"/>
              <a:defRPr sz="1350" b="0" i="0" u="none" strike="noStrike" cap="none">
                <a:solidFill>
                  <a:schemeClr val="dk1"/>
                </a:solidFill>
                <a:latin typeface="Corbel"/>
                <a:ea typeface="Corbel"/>
                <a:cs typeface="Corbel"/>
                <a:sym typeface="Corbel"/>
              </a:defRPr>
            </a:lvl3pPr>
            <a:lvl4pPr marL="1828800" marR="0" lvl="3" indent="-339089" algn="l" rtl="0">
              <a:spcBef>
                <a:spcPts val="450"/>
              </a:spcBef>
              <a:spcAft>
                <a:spcPts val="0"/>
              </a:spcAft>
              <a:buClr>
                <a:srgbClr val="1186C3"/>
              </a:buClr>
              <a:buSzPts val="1740"/>
              <a:buFont typeface="Arial"/>
              <a:buChar char="•"/>
              <a:defRPr sz="1200" b="0" i="0" u="none" strike="noStrike" cap="none">
                <a:solidFill>
                  <a:schemeClr val="dk1"/>
                </a:solidFill>
                <a:latin typeface="Corbel"/>
                <a:ea typeface="Corbel"/>
                <a:cs typeface="Corbel"/>
                <a:sym typeface="Corbel"/>
              </a:defRPr>
            </a:lvl4pPr>
            <a:lvl5pPr marL="2286000" marR="0" lvl="4"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5pPr>
            <a:lvl6pPr marL="2743200" marR="0" lvl="5"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6pPr>
            <a:lvl7pPr marL="3200400" marR="0" lvl="6"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7pPr>
            <a:lvl8pPr marL="3657600" marR="0" lvl="7"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8pPr>
            <a:lvl9pPr marL="4114800" marR="0" lvl="8" indent="-325278" algn="l" rtl="0">
              <a:spcBef>
                <a:spcPts val="450"/>
              </a:spcBef>
              <a:spcAft>
                <a:spcPts val="450"/>
              </a:spcAft>
              <a:buClr>
                <a:srgbClr val="1186C3"/>
              </a:buClr>
              <a:buSzPts val="1523"/>
              <a:buFont typeface="Arial"/>
              <a:buChar char="•"/>
              <a:defRPr sz="1050" b="0" i="0" u="none" strike="noStrike" cap="none">
                <a:solidFill>
                  <a:schemeClr val="dk1"/>
                </a:solidFill>
                <a:latin typeface="Corbel"/>
                <a:ea typeface="Corbel"/>
                <a:cs typeface="Corbel"/>
                <a:sym typeface="Corbel"/>
              </a:defRPr>
            </a:lvl9pPr>
          </a:lstStyle>
          <a:p>
            <a:endParaRPr/>
          </a:p>
        </p:txBody>
      </p:sp>
      <p:sp>
        <p:nvSpPr>
          <p:cNvPr id="15" name="Google Shape;15;p14"/>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4"/>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4"/>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5.jp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907256" y="496333"/>
            <a:ext cx="7329488" cy="2714173"/>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4600"/>
              <a:buFont typeface="Corbel"/>
              <a:buNone/>
            </a:pPr>
            <a:r>
              <a:rPr lang="en-US" sz="4100" b="0" i="0" dirty="0">
                <a:solidFill>
                  <a:schemeClr val="tx1"/>
                </a:solidFill>
                <a:effectLst/>
                <a:latin typeface="Corbel" panose="020B0503020204020204" pitchFamily="34" charset="0"/>
              </a:rPr>
              <a:t>Workers Supervision for Construction Safety</a:t>
            </a:r>
            <a:r>
              <a:rPr lang="en-US" sz="4100" dirty="0">
                <a:solidFill>
                  <a:schemeClr val="tx1"/>
                </a:solidFill>
                <a:latin typeface="Corbel" panose="020B0503020204020204" pitchFamily="34" charset="0"/>
              </a:rPr>
              <a:t> </a:t>
            </a:r>
            <a:br>
              <a:rPr lang="en-US" sz="900" dirty="0"/>
            </a:br>
            <a:br>
              <a:rPr lang="en-US" sz="2000" dirty="0"/>
            </a:br>
            <a:endParaRPr lang="en-US" dirty="0"/>
          </a:p>
        </p:txBody>
      </p:sp>
      <p:sp>
        <p:nvSpPr>
          <p:cNvPr id="155" name="Google Shape;155;p1"/>
          <p:cNvSpPr txBox="1">
            <a:spLocks noGrp="1"/>
          </p:cNvSpPr>
          <p:nvPr>
            <p:ph type="subTitle" idx="1"/>
          </p:nvPr>
        </p:nvSpPr>
        <p:spPr>
          <a:xfrm>
            <a:off x="685859" y="2853960"/>
            <a:ext cx="7857895" cy="685627"/>
          </a:xfrm>
          <a:prstGeom prst="rect">
            <a:avLst/>
          </a:prstGeom>
          <a:noFill/>
          <a:ln>
            <a:noFill/>
          </a:ln>
        </p:spPr>
        <p:txBody>
          <a:bodyPr spcFirstLastPara="1" wrap="square" lIns="91425" tIns="91425" rIns="91425" bIns="91425" anchor="t" anchorCtr="0">
            <a:normAutofit/>
          </a:bodyPr>
          <a:lstStyle/>
          <a:p>
            <a:pPr marL="0" indent="0" algn="ctr">
              <a:spcBef>
                <a:spcPts val="0"/>
              </a:spcBef>
              <a:spcAft>
                <a:spcPts val="600"/>
              </a:spcAft>
              <a:buSzPts val="2610"/>
            </a:pPr>
            <a:r>
              <a:rPr lang="en-US" sz="1800" dirty="0"/>
              <a:t>PHAM, </a:t>
            </a:r>
            <a:r>
              <a:rPr lang="en-US" sz="1800" dirty="0" err="1"/>
              <a:t>Trung</a:t>
            </a:r>
            <a:r>
              <a:rPr lang="en-US" sz="1800" dirty="0"/>
              <a:t> </a:t>
            </a:r>
            <a:r>
              <a:rPr lang="en-US" sz="1800" dirty="0" err="1"/>
              <a:t>Kien</a:t>
            </a:r>
            <a:r>
              <a:rPr lang="en-US" sz="1800" dirty="0"/>
              <a:t>		</a:t>
            </a:r>
            <a:r>
              <a:rPr lang="de-DE" sz="1800" dirty="0"/>
              <a:t>DO, Van Quyet</a:t>
            </a:r>
            <a:r>
              <a:rPr lang="en-US" sz="18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3. Datasets</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355073" y="947124"/>
            <a:ext cx="7578572" cy="3662454"/>
          </a:xfrm>
        </p:spPr>
        <p:txBody>
          <a:bodyPr/>
          <a:lstStyle/>
          <a:p>
            <a:pPr marL="360000">
              <a:lnSpc>
                <a:spcPct val="110000"/>
              </a:lnSpc>
              <a:spcBef>
                <a:spcPts val="600"/>
              </a:spcBef>
            </a:pPr>
            <a:r>
              <a:rPr lang="en-US" dirty="0">
                <a:latin typeface="Corbel" panose="020B0503020204020204" pitchFamily="34" charset="0"/>
                <a:ea typeface="Calibri" panose="020F0502020204030204" pitchFamily="34" charset="0"/>
                <a:cs typeface="Times New Roman" panose="02020603050405020304" pitchFamily="18" charset="0"/>
              </a:rPr>
              <a:t>for Detector:</a:t>
            </a:r>
          </a:p>
          <a:p>
            <a:pPr marL="817200" lvl="1">
              <a:lnSpc>
                <a:spcPct val="110000"/>
              </a:lnSpc>
              <a:spcBef>
                <a:spcPts val="600"/>
              </a:spcBef>
            </a:pPr>
            <a:r>
              <a:rPr lang="en-US" sz="1800" dirty="0"/>
              <a:t>HABBOF: Human-Aligned Bounding Boxes from Overhead Fisheye cameras</a:t>
            </a:r>
            <a:endParaRPr lang="en-US" sz="1600" dirty="0">
              <a:latin typeface="Corbel" panose="020B0503020204020204" pitchFamily="34" charset="0"/>
              <a:ea typeface="Calibri" panose="020F0502020204030204" pitchFamily="34" charset="0"/>
              <a:cs typeface="Times New Roman" panose="02020603050405020304" pitchFamily="18" charset="0"/>
            </a:endParaRPr>
          </a:p>
          <a:p>
            <a:pPr marL="817200" lvl="1">
              <a:lnSpc>
                <a:spcPct val="110000"/>
              </a:lnSpc>
              <a:spcBef>
                <a:spcPts val="600"/>
              </a:spcBef>
            </a:pPr>
            <a:r>
              <a:rPr lang="en-US" sz="1800" dirty="0">
                <a:solidFill>
                  <a:srgbClr val="000000"/>
                </a:solidFill>
                <a:latin typeface="Corbel" panose="020B0503020204020204" pitchFamily="34" charset="0"/>
              </a:rPr>
              <a:t>CEPDOF: </a:t>
            </a:r>
            <a:r>
              <a:rPr lang="en-US" sz="1800" b="0" i="0" dirty="0">
                <a:solidFill>
                  <a:srgbClr val="000000"/>
                </a:solidFill>
                <a:effectLst/>
                <a:latin typeface="Corbel" panose="020B0503020204020204" pitchFamily="34" charset="0"/>
              </a:rPr>
              <a:t>Challenging Events for Person Detection from Overhead Fisheye image</a:t>
            </a:r>
            <a:r>
              <a:rPr lang="en-US" sz="1800" dirty="0">
                <a:latin typeface="Corbel" panose="020B0503020204020204" pitchFamily="34" charset="0"/>
              </a:rPr>
              <a:t> </a:t>
            </a:r>
          </a:p>
          <a:p>
            <a:pPr marL="360000">
              <a:lnSpc>
                <a:spcPct val="110000"/>
              </a:lnSpc>
              <a:spcBef>
                <a:spcPts val="600"/>
              </a:spcBef>
            </a:pPr>
            <a:endParaRPr lang="en-US" sz="2100" dirty="0"/>
          </a:p>
          <a:p>
            <a:pPr marL="17100" indent="0">
              <a:lnSpc>
                <a:spcPct val="110000"/>
              </a:lnSpc>
              <a:spcBef>
                <a:spcPts val="600"/>
              </a:spcBef>
              <a:buNone/>
            </a:pPr>
            <a:endParaRPr lang="en-US" sz="2100" dirty="0"/>
          </a:p>
        </p:txBody>
      </p:sp>
      <p:pic>
        <p:nvPicPr>
          <p:cNvPr id="6" name="Picture 5">
            <a:extLst>
              <a:ext uri="{FF2B5EF4-FFF2-40B4-BE49-F238E27FC236}">
                <a16:creationId xmlns:a16="http://schemas.microsoft.com/office/drawing/2014/main" id="{B67F4402-3D71-42D1-942A-2D63349EEA70}"/>
              </a:ext>
            </a:extLst>
          </p:cNvPr>
          <p:cNvPicPr>
            <a:picLocks noChangeAspect="1"/>
          </p:cNvPicPr>
          <p:nvPr/>
        </p:nvPicPr>
        <p:blipFill>
          <a:blip r:embed="rId3"/>
          <a:stretch>
            <a:fillRect/>
          </a:stretch>
        </p:blipFill>
        <p:spPr>
          <a:xfrm>
            <a:off x="1355073" y="3144161"/>
            <a:ext cx="7578572" cy="810937"/>
          </a:xfrm>
          <a:prstGeom prst="rect">
            <a:avLst/>
          </a:prstGeom>
        </p:spPr>
      </p:pic>
    </p:spTree>
    <p:extLst>
      <p:ext uri="{BB962C8B-B14F-4D97-AF65-F5344CB8AC3E}">
        <p14:creationId xmlns:p14="http://schemas.microsoft.com/office/powerpoint/2010/main" val="4153091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3. Datasets</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355073" y="945667"/>
            <a:ext cx="7578572" cy="3588233"/>
          </a:xfrm>
        </p:spPr>
        <p:txBody>
          <a:bodyPr/>
          <a:lstStyle/>
          <a:p>
            <a:pPr marL="360000">
              <a:lnSpc>
                <a:spcPct val="110000"/>
              </a:lnSpc>
              <a:spcBef>
                <a:spcPts val="600"/>
              </a:spcBef>
            </a:pPr>
            <a:r>
              <a:rPr lang="en-US" dirty="0">
                <a:latin typeface="Corbel" panose="020B0503020204020204" pitchFamily="34" charset="0"/>
                <a:ea typeface="Calibri" panose="020F0502020204030204" pitchFamily="34" charset="0"/>
                <a:cs typeface="Times New Roman" panose="02020603050405020304" pitchFamily="18" charset="0"/>
              </a:rPr>
              <a:t>for Detector:</a:t>
            </a:r>
            <a:br>
              <a:rPr lang="en-US" dirty="0">
                <a:latin typeface="Corbel" panose="020B0503020204020204" pitchFamily="34" charset="0"/>
                <a:ea typeface="Calibri" panose="020F0502020204030204" pitchFamily="34" charset="0"/>
                <a:cs typeface="Times New Roman" panose="02020603050405020304" pitchFamily="18" charset="0"/>
              </a:rPr>
            </a:br>
            <a:r>
              <a:rPr lang="en-US" dirty="0">
                <a:latin typeface="Corbel" panose="020B0503020204020204" pitchFamily="34" charset="0"/>
                <a:ea typeface="Calibri" panose="020F0502020204030204" pitchFamily="34" charset="0"/>
                <a:cs typeface="Times New Roman" panose="02020603050405020304" pitchFamily="18" charset="0"/>
              </a:rPr>
              <a:t>- </a:t>
            </a:r>
            <a:r>
              <a:rPr lang="en-US" sz="1800" dirty="0">
                <a:latin typeface="Corbel" panose="020B0503020204020204" pitchFamily="34" charset="0"/>
                <a:cs typeface="Times New Roman" panose="02020603050405020304" pitchFamily="18" charset="0"/>
              </a:rPr>
              <a:t>image from HABBOF		    - image from CEPDOF</a:t>
            </a:r>
            <a:endParaRPr lang="en-US" sz="1800" dirty="0"/>
          </a:p>
          <a:p>
            <a:pPr marL="360000">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817200" lvl="1">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817200" lvl="1">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817200" lvl="1">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17100" indent="0">
              <a:lnSpc>
                <a:spcPct val="110000"/>
              </a:lnSpc>
              <a:spcBef>
                <a:spcPts val="600"/>
              </a:spcBef>
              <a:buNone/>
            </a:pPr>
            <a:endParaRPr lang="en-US" sz="2100" dirty="0"/>
          </a:p>
        </p:txBody>
      </p:sp>
      <p:pic>
        <p:nvPicPr>
          <p:cNvPr id="2050" name="Picture 2">
            <a:extLst>
              <a:ext uri="{FF2B5EF4-FFF2-40B4-BE49-F238E27FC236}">
                <a16:creationId xmlns:a16="http://schemas.microsoft.com/office/drawing/2014/main" id="{36CE0F5D-1950-4B68-B0F3-E54F3B220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085" y="1982058"/>
            <a:ext cx="2551842" cy="2551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97A387-C315-497B-B94F-AD03FFB22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3550" y="1982058"/>
            <a:ext cx="2551842" cy="255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87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3. Datasets</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355073" y="573207"/>
            <a:ext cx="7578572" cy="4168606"/>
          </a:xfrm>
        </p:spPr>
        <p:txBody>
          <a:bodyPr/>
          <a:lstStyle/>
          <a:p>
            <a:pPr marL="360000">
              <a:lnSpc>
                <a:spcPct val="110000"/>
              </a:lnSpc>
              <a:spcBef>
                <a:spcPts val="600"/>
              </a:spcBef>
            </a:pPr>
            <a:endParaRPr lang="en-US" dirty="0">
              <a:latin typeface="Corbel" panose="020B0503020204020204" pitchFamily="34" charset="0"/>
              <a:ea typeface="Calibri" panose="020F0502020204030204" pitchFamily="34" charset="0"/>
              <a:cs typeface="Times New Roman" panose="02020603050405020304" pitchFamily="18" charset="0"/>
            </a:endParaRPr>
          </a:p>
          <a:p>
            <a:pPr marL="360000">
              <a:lnSpc>
                <a:spcPct val="110000"/>
              </a:lnSpc>
              <a:spcBef>
                <a:spcPts val="600"/>
              </a:spcBef>
            </a:pPr>
            <a:r>
              <a:rPr lang="en-US" dirty="0">
                <a:latin typeface="Corbel" panose="020B0503020204020204" pitchFamily="34" charset="0"/>
                <a:ea typeface="Calibri" panose="020F0502020204030204" pitchFamily="34" charset="0"/>
                <a:cs typeface="Times New Roman" panose="02020603050405020304" pitchFamily="18" charset="0"/>
              </a:rPr>
              <a:t>for Classifier:</a:t>
            </a:r>
          </a:p>
          <a:p>
            <a:pPr marL="817200" lvl="1">
              <a:lnSpc>
                <a:spcPct val="110000"/>
              </a:lnSpc>
              <a:spcBef>
                <a:spcPts val="600"/>
              </a:spcBef>
            </a:pPr>
            <a:r>
              <a:rPr lang="en-US" sz="1800" dirty="0">
                <a:latin typeface="Corbel" panose="020B0503020204020204" pitchFamily="34" charset="0"/>
                <a:ea typeface="Calibri" panose="020F0502020204030204" pitchFamily="34" charset="0"/>
                <a:cs typeface="Times New Roman" panose="02020603050405020304" pitchFamily="18" charset="0"/>
              </a:rPr>
              <a:t>scraping, crawling, and cropping from open sources on the internet like Google Images and Shutterstock</a:t>
            </a:r>
          </a:p>
          <a:p>
            <a:pPr marL="817200" lvl="1">
              <a:lnSpc>
                <a:spcPct val="110000"/>
              </a:lnSpc>
              <a:spcBef>
                <a:spcPts val="600"/>
              </a:spcBef>
            </a:pPr>
            <a:r>
              <a:rPr lang="en-US" sz="1800" dirty="0">
                <a:latin typeface="Corbel" panose="020B0503020204020204" pitchFamily="34" charset="0"/>
                <a:ea typeface="Calibri" panose="020F0502020204030204" pitchFamily="34" charset="0"/>
                <a:cs typeface="Times New Roman" panose="02020603050405020304" pitchFamily="18" charset="0"/>
              </a:rPr>
              <a:t>focus on safety helmet and safety jacket: </a:t>
            </a:r>
          </a:p>
          <a:p>
            <a:pPr marL="817200" lvl="1">
              <a:lnSpc>
                <a:spcPct val="110000"/>
              </a:lnSpc>
              <a:spcBef>
                <a:spcPts val="600"/>
              </a:spcBef>
            </a:pPr>
            <a:r>
              <a:rPr lang="en-US" sz="1800" dirty="0">
                <a:latin typeface="Corbel" panose="020B0503020204020204" pitchFamily="34" charset="0"/>
                <a:ea typeface="Calibri" panose="020F0502020204030204" pitchFamily="34" charset="0"/>
                <a:cs typeface="Times New Roman" panose="02020603050405020304" pitchFamily="18" charset="0"/>
              </a:rPr>
              <a:t>consist of:</a:t>
            </a:r>
            <a:br>
              <a:rPr lang="en-US" sz="1800" dirty="0">
                <a:latin typeface="Corbel" panose="020B0503020204020204" pitchFamily="34" charset="0"/>
                <a:ea typeface="Calibri" panose="020F0502020204030204" pitchFamily="34" charset="0"/>
                <a:cs typeface="Times New Roman" panose="02020603050405020304" pitchFamily="18" charset="0"/>
              </a:rPr>
            </a:br>
            <a:r>
              <a:rPr lang="en-US" sz="1800" dirty="0">
                <a:latin typeface="Corbel" panose="020B0503020204020204" pitchFamily="34" charset="0"/>
                <a:ea typeface="Calibri" panose="020F0502020204030204" pitchFamily="34" charset="0"/>
                <a:cs typeface="Times New Roman" panose="02020603050405020304" pitchFamily="18" charset="0"/>
              </a:rPr>
              <a:t>- 3</a:t>
            </a:r>
            <a:r>
              <a:rPr lang="en-US" sz="1800" dirty="0">
                <a:latin typeface="Corbel" panose="020B0503020204020204" pitchFamily="34" charset="0"/>
                <a:cs typeface="Times New Roman" panose="02020603050405020304" pitchFamily="18" charset="0"/>
              </a:rPr>
              <a:t>0000 images for safety helmet case (~50:50)</a:t>
            </a:r>
            <a:br>
              <a:rPr lang="en-US" sz="1800" dirty="0">
                <a:latin typeface="Corbel" panose="020B0503020204020204" pitchFamily="34" charset="0"/>
                <a:cs typeface="Times New Roman" panose="02020603050405020304" pitchFamily="18" charset="0"/>
              </a:rPr>
            </a:br>
            <a:r>
              <a:rPr lang="en-US" sz="1800" dirty="0">
                <a:latin typeface="Corbel" panose="020B0503020204020204" pitchFamily="34" charset="0"/>
                <a:cs typeface="Times New Roman" panose="02020603050405020304" pitchFamily="18" charset="0"/>
              </a:rPr>
              <a:t>- </a:t>
            </a:r>
            <a:r>
              <a:rPr lang="en-US" sz="1800" dirty="0">
                <a:latin typeface="Corbel" panose="020B0503020204020204" pitchFamily="34" charset="0"/>
                <a:ea typeface="Calibri" panose="020F0502020204030204" pitchFamily="34" charset="0"/>
                <a:cs typeface="Times New Roman" panose="02020603050405020304" pitchFamily="18" charset="0"/>
              </a:rPr>
              <a:t>3</a:t>
            </a:r>
            <a:r>
              <a:rPr lang="en-US" sz="1800" dirty="0">
                <a:latin typeface="Corbel" panose="020B0503020204020204" pitchFamily="34" charset="0"/>
                <a:cs typeface="Times New Roman" panose="02020603050405020304" pitchFamily="18" charset="0"/>
              </a:rPr>
              <a:t>0000 images for safety jacket case (~50:50)</a:t>
            </a:r>
            <a:endParaRPr lang="en-US" sz="1800" dirty="0"/>
          </a:p>
          <a:p>
            <a:pPr marL="17100" indent="0">
              <a:lnSpc>
                <a:spcPct val="110000"/>
              </a:lnSpc>
              <a:spcBef>
                <a:spcPts val="600"/>
              </a:spcBef>
              <a:buNone/>
            </a:pPr>
            <a:endParaRPr lang="en-US" sz="2100" dirty="0"/>
          </a:p>
        </p:txBody>
      </p:sp>
    </p:spTree>
    <p:extLst>
      <p:ext uri="{BB962C8B-B14F-4D97-AF65-F5344CB8AC3E}">
        <p14:creationId xmlns:p14="http://schemas.microsoft.com/office/powerpoint/2010/main" val="382154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4</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5600" b="0" i="0" dirty="0">
                <a:solidFill>
                  <a:schemeClr val="tx1"/>
                </a:solidFill>
                <a:effectLst/>
                <a:latin typeface="Corbel" panose="020B0503020204020204" pitchFamily="34" charset="0"/>
              </a:rPr>
              <a:t>Methodology</a:t>
            </a:r>
            <a:br>
              <a:rPr lang="en-US" sz="900" dirty="0"/>
            </a:br>
            <a:br>
              <a:rPr lang="en-US" sz="2000" dirty="0"/>
            </a:br>
            <a:endParaRPr lang="en-US" dirty="0"/>
          </a:p>
        </p:txBody>
      </p:sp>
    </p:spTree>
    <p:extLst>
      <p:ext uri="{BB962C8B-B14F-4D97-AF65-F5344CB8AC3E}">
        <p14:creationId xmlns:p14="http://schemas.microsoft.com/office/powerpoint/2010/main" val="3066897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C05BCDE-C40A-4120-8086-8B91A22CD97B}"/>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4.1 Pipeline</a:t>
            </a:r>
            <a:endParaRPr lang="en-HK" sz="3000" dirty="0">
              <a:latin typeface="Corbel" panose="020B0503020204020204" pitchFamily="34" charset="0"/>
            </a:endParaRPr>
          </a:p>
        </p:txBody>
      </p:sp>
      <p:pic>
        <p:nvPicPr>
          <p:cNvPr id="18" name="Picture 17" descr="A picture containing text, engine&#10;&#10;Description automatically generated">
            <a:extLst>
              <a:ext uri="{FF2B5EF4-FFF2-40B4-BE49-F238E27FC236}">
                <a16:creationId xmlns:a16="http://schemas.microsoft.com/office/drawing/2014/main" id="{0E05F51D-A5DE-4D35-A4BE-11D8E4B87D09}"/>
              </a:ext>
            </a:extLst>
          </p:cNvPr>
          <p:cNvPicPr>
            <a:picLocks noChangeAspect="1"/>
          </p:cNvPicPr>
          <p:nvPr/>
        </p:nvPicPr>
        <p:blipFill>
          <a:blip r:embed="rId3"/>
          <a:stretch>
            <a:fillRect/>
          </a:stretch>
        </p:blipFill>
        <p:spPr>
          <a:xfrm>
            <a:off x="0" y="0"/>
            <a:ext cx="2310854" cy="2216595"/>
          </a:xfrm>
          <a:prstGeom prst="rect">
            <a:avLst/>
          </a:prstGeom>
        </p:spPr>
      </p:pic>
      <p:pic>
        <p:nvPicPr>
          <p:cNvPr id="20" name="Picture 19" descr="A picture containing text, engine, different&#10;&#10;Description automatically generated">
            <a:extLst>
              <a:ext uri="{FF2B5EF4-FFF2-40B4-BE49-F238E27FC236}">
                <a16:creationId xmlns:a16="http://schemas.microsoft.com/office/drawing/2014/main" id="{51F7912B-BCF8-44DC-A1DF-0E4B553BEAF2}"/>
              </a:ext>
            </a:extLst>
          </p:cNvPr>
          <p:cNvPicPr>
            <a:picLocks noChangeAspect="1"/>
          </p:cNvPicPr>
          <p:nvPr/>
        </p:nvPicPr>
        <p:blipFill>
          <a:blip r:embed="rId4"/>
          <a:stretch>
            <a:fillRect/>
          </a:stretch>
        </p:blipFill>
        <p:spPr>
          <a:xfrm>
            <a:off x="3367905" y="1435425"/>
            <a:ext cx="2370136" cy="2272649"/>
          </a:xfrm>
          <a:prstGeom prst="rect">
            <a:avLst/>
          </a:prstGeom>
        </p:spPr>
      </p:pic>
      <p:sp>
        <p:nvSpPr>
          <p:cNvPr id="24" name="Google Shape;169;p2">
            <a:extLst>
              <a:ext uri="{FF2B5EF4-FFF2-40B4-BE49-F238E27FC236}">
                <a16:creationId xmlns:a16="http://schemas.microsoft.com/office/drawing/2014/main" id="{248259C4-E1F7-4DE3-9703-88C911091067}"/>
              </a:ext>
            </a:extLst>
          </p:cNvPr>
          <p:cNvSpPr txBox="1">
            <a:spLocks/>
          </p:cNvSpPr>
          <p:nvPr/>
        </p:nvSpPr>
        <p:spPr>
          <a:xfrm>
            <a:off x="710245" y="3086975"/>
            <a:ext cx="2440558" cy="8451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Multi-Person Detector</a:t>
            </a:r>
            <a:endParaRPr lang="en-US" sz="2000" dirty="0"/>
          </a:p>
        </p:txBody>
      </p:sp>
      <p:pic>
        <p:nvPicPr>
          <p:cNvPr id="32" name="Picture 31" descr="A screenshot of a video game&#10;&#10;Description automatically generated with medium confidence">
            <a:extLst>
              <a:ext uri="{FF2B5EF4-FFF2-40B4-BE49-F238E27FC236}">
                <a16:creationId xmlns:a16="http://schemas.microsoft.com/office/drawing/2014/main" id="{95B02CAB-D2D7-4119-A701-5E84B70E01F0}"/>
              </a:ext>
            </a:extLst>
          </p:cNvPr>
          <p:cNvPicPr>
            <a:picLocks noChangeAspect="1"/>
          </p:cNvPicPr>
          <p:nvPr/>
        </p:nvPicPr>
        <p:blipFill>
          <a:blip r:embed="rId5"/>
          <a:stretch>
            <a:fillRect/>
          </a:stretch>
        </p:blipFill>
        <p:spPr>
          <a:xfrm>
            <a:off x="6795093" y="2887161"/>
            <a:ext cx="2370136" cy="2282240"/>
          </a:xfrm>
          <a:prstGeom prst="rect">
            <a:avLst/>
          </a:prstGeom>
        </p:spPr>
      </p:pic>
      <p:sp>
        <p:nvSpPr>
          <p:cNvPr id="34" name="Arrow: Bent 33">
            <a:extLst>
              <a:ext uri="{FF2B5EF4-FFF2-40B4-BE49-F238E27FC236}">
                <a16:creationId xmlns:a16="http://schemas.microsoft.com/office/drawing/2014/main" id="{9588A17B-7356-44B1-BABA-9A80B312B896}"/>
              </a:ext>
            </a:extLst>
          </p:cNvPr>
          <p:cNvSpPr/>
          <p:nvPr/>
        </p:nvSpPr>
        <p:spPr>
          <a:xfrm flipV="1">
            <a:off x="1074420" y="2386080"/>
            <a:ext cx="1859280" cy="943859"/>
          </a:xfrm>
          <a:prstGeom prst="bentArrow">
            <a:avLst>
              <a:gd name="adj1" fmla="val 25000"/>
              <a:gd name="adj2" fmla="val 332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6" name="Arrow: Bent 35">
            <a:extLst>
              <a:ext uri="{FF2B5EF4-FFF2-40B4-BE49-F238E27FC236}">
                <a16:creationId xmlns:a16="http://schemas.microsoft.com/office/drawing/2014/main" id="{203E1166-D6F0-4F5E-A124-8B61889F2043}"/>
              </a:ext>
            </a:extLst>
          </p:cNvPr>
          <p:cNvSpPr/>
          <p:nvPr/>
        </p:nvSpPr>
        <p:spPr>
          <a:xfrm rot="5400000">
            <a:off x="6785240" y="1212065"/>
            <a:ext cx="908188" cy="2088548"/>
          </a:xfrm>
          <a:prstGeom prst="bentArrow">
            <a:avLst>
              <a:gd name="adj1" fmla="val 25000"/>
              <a:gd name="adj2" fmla="val 3373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7" name="Google Shape;169;p2">
            <a:extLst>
              <a:ext uri="{FF2B5EF4-FFF2-40B4-BE49-F238E27FC236}">
                <a16:creationId xmlns:a16="http://schemas.microsoft.com/office/drawing/2014/main" id="{8DEAE4C5-946D-4C1A-9CA2-52316A2AE7DB}"/>
              </a:ext>
            </a:extLst>
          </p:cNvPr>
          <p:cNvSpPr txBox="1">
            <a:spLocks/>
          </p:cNvSpPr>
          <p:nvPr/>
        </p:nvSpPr>
        <p:spPr>
          <a:xfrm>
            <a:off x="5955143" y="1083324"/>
            <a:ext cx="2440558" cy="895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Binary Image Classifier</a:t>
            </a:r>
            <a:endParaRPr lang="en-US" sz="2000" dirty="0"/>
          </a:p>
        </p:txBody>
      </p:sp>
      <p:pic>
        <p:nvPicPr>
          <p:cNvPr id="38" name="Picture 37">
            <a:extLst>
              <a:ext uri="{FF2B5EF4-FFF2-40B4-BE49-F238E27FC236}">
                <a16:creationId xmlns:a16="http://schemas.microsoft.com/office/drawing/2014/main" id="{4F4A701E-9AA0-412C-94C7-08F06945DFD2}"/>
              </a:ext>
            </a:extLst>
          </p:cNvPr>
          <p:cNvPicPr>
            <a:picLocks noChangeAspect="1"/>
          </p:cNvPicPr>
          <p:nvPr/>
        </p:nvPicPr>
        <p:blipFill>
          <a:blip r:embed="rId6"/>
          <a:stretch>
            <a:fillRect/>
          </a:stretch>
        </p:blipFill>
        <p:spPr>
          <a:xfrm>
            <a:off x="6630259" y="2157878"/>
            <a:ext cx="218173" cy="461087"/>
          </a:xfrm>
          <a:prstGeom prst="rect">
            <a:avLst/>
          </a:prstGeom>
        </p:spPr>
      </p:pic>
      <p:pic>
        <p:nvPicPr>
          <p:cNvPr id="39" name="Picture 38">
            <a:extLst>
              <a:ext uri="{FF2B5EF4-FFF2-40B4-BE49-F238E27FC236}">
                <a16:creationId xmlns:a16="http://schemas.microsoft.com/office/drawing/2014/main" id="{B14A85A2-C105-4FC0-A0D7-7F546CE6FE19}"/>
              </a:ext>
            </a:extLst>
          </p:cNvPr>
          <p:cNvPicPr>
            <a:picLocks noChangeAspect="1"/>
          </p:cNvPicPr>
          <p:nvPr/>
        </p:nvPicPr>
        <p:blipFill>
          <a:blip r:embed="rId7"/>
          <a:stretch>
            <a:fillRect/>
          </a:stretch>
        </p:blipFill>
        <p:spPr>
          <a:xfrm>
            <a:off x="7076476" y="2155536"/>
            <a:ext cx="207155" cy="461088"/>
          </a:xfrm>
          <a:prstGeom prst="rect">
            <a:avLst/>
          </a:prstGeom>
        </p:spPr>
      </p:pic>
      <p:pic>
        <p:nvPicPr>
          <p:cNvPr id="40" name="Picture 39">
            <a:extLst>
              <a:ext uri="{FF2B5EF4-FFF2-40B4-BE49-F238E27FC236}">
                <a16:creationId xmlns:a16="http://schemas.microsoft.com/office/drawing/2014/main" id="{74F89556-EEFC-4FE7-AC05-EFA43E5D7D4C}"/>
              </a:ext>
            </a:extLst>
          </p:cNvPr>
          <p:cNvPicPr>
            <a:picLocks noChangeAspect="1"/>
          </p:cNvPicPr>
          <p:nvPr/>
        </p:nvPicPr>
        <p:blipFill>
          <a:blip r:embed="rId8"/>
          <a:stretch>
            <a:fillRect/>
          </a:stretch>
        </p:blipFill>
        <p:spPr>
          <a:xfrm>
            <a:off x="8124488" y="1539288"/>
            <a:ext cx="218173" cy="464803"/>
          </a:xfrm>
          <a:prstGeom prst="rect">
            <a:avLst/>
          </a:prstGeom>
        </p:spPr>
      </p:pic>
      <p:pic>
        <p:nvPicPr>
          <p:cNvPr id="41" name="Picture 40">
            <a:extLst>
              <a:ext uri="{FF2B5EF4-FFF2-40B4-BE49-F238E27FC236}">
                <a16:creationId xmlns:a16="http://schemas.microsoft.com/office/drawing/2014/main" id="{96A7FB64-9AA7-4965-A1D2-BBD5A6988BBF}"/>
              </a:ext>
            </a:extLst>
          </p:cNvPr>
          <p:cNvPicPr>
            <a:picLocks noChangeAspect="1"/>
          </p:cNvPicPr>
          <p:nvPr/>
        </p:nvPicPr>
        <p:blipFill>
          <a:blip r:embed="rId9"/>
          <a:stretch>
            <a:fillRect/>
          </a:stretch>
        </p:blipFill>
        <p:spPr>
          <a:xfrm>
            <a:off x="8367991" y="2066873"/>
            <a:ext cx="244820" cy="464803"/>
          </a:xfrm>
          <a:prstGeom prst="rect">
            <a:avLst/>
          </a:prstGeom>
        </p:spPr>
      </p:pic>
    </p:spTree>
    <p:extLst>
      <p:ext uri="{BB962C8B-B14F-4D97-AF65-F5344CB8AC3E}">
        <p14:creationId xmlns:p14="http://schemas.microsoft.com/office/powerpoint/2010/main" val="198449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4.2 Multi-Person Detector</a:t>
            </a:r>
            <a:endParaRPr lang="en-HK" sz="3000" dirty="0">
              <a:latin typeface="Corbel" panose="020B0503020204020204" pitchFamily="34" charset="0"/>
            </a:endParaRPr>
          </a:p>
        </p:txBody>
      </p:sp>
      <p:pic>
        <p:nvPicPr>
          <p:cNvPr id="12" name="Picture 11" descr="A picture containing text, engine&#10;&#10;Description automatically generated">
            <a:extLst>
              <a:ext uri="{FF2B5EF4-FFF2-40B4-BE49-F238E27FC236}">
                <a16:creationId xmlns:a16="http://schemas.microsoft.com/office/drawing/2014/main" id="{9C0998A3-B499-498D-8751-755AC8EA5672}"/>
              </a:ext>
            </a:extLst>
          </p:cNvPr>
          <p:cNvPicPr>
            <a:picLocks noChangeAspect="1"/>
          </p:cNvPicPr>
          <p:nvPr/>
        </p:nvPicPr>
        <p:blipFill>
          <a:blip r:embed="rId4"/>
          <a:stretch>
            <a:fillRect/>
          </a:stretch>
        </p:blipFill>
        <p:spPr>
          <a:xfrm>
            <a:off x="0" y="0"/>
            <a:ext cx="2310854" cy="2216595"/>
          </a:xfrm>
          <a:prstGeom prst="rect">
            <a:avLst/>
          </a:prstGeom>
        </p:spPr>
      </p:pic>
      <p:pic>
        <p:nvPicPr>
          <p:cNvPr id="13" name="Picture 12" descr="A picture containing text, engine, different&#10;&#10;Description automatically generated">
            <a:extLst>
              <a:ext uri="{FF2B5EF4-FFF2-40B4-BE49-F238E27FC236}">
                <a16:creationId xmlns:a16="http://schemas.microsoft.com/office/drawing/2014/main" id="{B65A5571-CFCD-4FE1-BDEF-4E33F9E01A00}"/>
              </a:ext>
            </a:extLst>
          </p:cNvPr>
          <p:cNvPicPr>
            <a:picLocks noChangeAspect="1"/>
          </p:cNvPicPr>
          <p:nvPr/>
        </p:nvPicPr>
        <p:blipFill>
          <a:blip r:embed="rId5"/>
          <a:stretch>
            <a:fillRect/>
          </a:stretch>
        </p:blipFill>
        <p:spPr>
          <a:xfrm>
            <a:off x="3367905" y="1435425"/>
            <a:ext cx="2370136" cy="2272649"/>
          </a:xfrm>
          <a:prstGeom prst="rect">
            <a:avLst/>
          </a:prstGeom>
        </p:spPr>
      </p:pic>
      <p:sp>
        <p:nvSpPr>
          <p:cNvPr id="14" name="Google Shape;169;p2">
            <a:extLst>
              <a:ext uri="{FF2B5EF4-FFF2-40B4-BE49-F238E27FC236}">
                <a16:creationId xmlns:a16="http://schemas.microsoft.com/office/drawing/2014/main" id="{6F96BC17-A5B9-4ED2-AF80-AED1CDE1B209}"/>
              </a:ext>
            </a:extLst>
          </p:cNvPr>
          <p:cNvSpPr txBox="1">
            <a:spLocks/>
          </p:cNvSpPr>
          <p:nvPr/>
        </p:nvSpPr>
        <p:spPr>
          <a:xfrm>
            <a:off x="710245" y="3086975"/>
            <a:ext cx="2440558" cy="8451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Multi-Person Detector</a:t>
            </a:r>
            <a:endParaRPr lang="en-US" sz="2000" dirty="0"/>
          </a:p>
        </p:txBody>
      </p:sp>
      <p:pic>
        <p:nvPicPr>
          <p:cNvPr id="15" name="Picture 14" descr="A screenshot of a video game&#10;&#10;Description automatically generated with medium confidence">
            <a:extLst>
              <a:ext uri="{FF2B5EF4-FFF2-40B4-BE49-F238E27FC236}">
                <a16:creationId xmlns:a16="http://schemas.microsoft.com/office/drawing/2014/main" id="{F1FA2396-1A0A-44DE-90E9-4B03A3AC68E6}"/>
              </a:ext>
            </a:extLst>
          </p:cNvPr>
          <p:cNvPicPr>
            <a:picLocks noChangeAspect="1"/>
          </p:cNvPicPr>
          <p:nvPr/>
        </p:nvPicPr>
        <p:blipFill>
          <a:blip r:embed="rId6">
            <a:alphaModFix amt="10000"/>
          </a:blip>
          <a:stretch>
            <a:fillRect/>
          </a:stretch>
        </p:blipFill>
        <p:spPr>
          <a:xfrm>
            <a:off x="6795093" y="2887161"/>
            <a:ext cx="2370136" cy="2282240"/>
          </a:xfrm>
          <a:prstGeom prst="rect">
            <a:avLst/>
          </a:prstGeom>
          <a:noFill/>
        </p:spPr>
      </p:pic>
      <p:sp>
        <p:nvSpPr>
          <p:cNvPr id="16" name="Arrow: Bent 15">
            <a:extLst>
              <a:ext uri="{FF2B5EF4-FFF2-40B4-BE49-F238E27FC236}">
                <a16:creationId xmlns:a16="http://schemas.microsoft.com/office/drawing/2014/main" id="{1719E3AC-CF8E-445D-A810-A4E9240F7D47}"/>
              </a:ext>
            </a:extLst>
          </p:cNvPr>
          <p:cNvSpPr/>
          <p:nvPr/>
        </p:nvSpPr>
        <p:spPr>
          <a:xfrm flipV="1">
            <a:off x="1074420" y="2386080"/>
            <a:ext cx="1859280" cy="943859"/>
          </a:xfrm>
          <a:prstGeom prst="bentArrow">
            <a:avLst>
              <a:gd name="adj1" fmla="val 25000"/>
              <a:gd name="adj2" fmla="val 332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17" name="Arrow: Bent 16">
            <a:extLst>
              <a:ext uri="{FF2B5EF4-FFF2-40B4-BE49-F238E27FC236}">
                <a16:creationId xmlns:a16="http://schemas.microsoft.com/office/drawing/2014/main" id="{61EDA46C-19B4-498A-9A7C-38509AAB3CDA}"/>
              </a:ext>
            </a:extLst>
          </p:cNvPr>
          <p:cNvSpPr/>
          <p:nvPr/>
        </p:nvSpPr>
        <p:spPr>
          <a:xfrm rot="5400000">
            <a:off x="6785240" y="1196825"/>
            <a:ext cx="908188" cy="2088548"/>
          </a:xfrm>
          <a:prstGeom prst="bentArrow">
            <a:avLst>
              <a:gd name="adj1" fmla="val 25000"/>
              <a:gd name="adj2" fmla="val 33737"/>
              <a:gd name="adj3" fmla="val 25000"/>
              <a:gd name="adj4" fmla="val 43750"/>
            </a:avLst>
          </a:prstGeom>
          <a:solidFill>
            <a:schemeClr val="accent1">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HK">
              <a:solidFill>
                <a:schemeClr val="tx1"/>
              </a:solidFill>
            </a:endParaRPr>
          </a:p>
        </p:txBody>
      </p:sp>
      <p:sp>
        <p:nvSpPr>
          <p:cNvPr id="18" name="Google Shape;169;p2">
            <a:extLst>
              <a:ext uri="{FF2B5EF4-FFF2-40B4-BE49-F238E27FC236}">
                <a16:creationId xmlns:a16="http://schemas.microsoft.com/office/drawing/2014/main" id="{FC2F4103-8A8D-4896-B71E-4C3966D074DE}"/>
              </a:ext>
            </a:extLst>
          </p:cNvPr>
          <p:cNvSpPr txBox="1">
            <a:spLocks/>
          </p:cNvSpPr>
          <p:nvPr/>
        </p:nvSpPr>
        <p:spPr>
          <a:xfrm>
            <a:off x="5955143" y="1083324"/>
            <a:ext cx="2440558" cy="895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solidFill>
                  <a:schemeClr val="tx2"/>
                </a:solidFill>
                <a:latin typeface="Corbel" panose="020B0503020204020204" pitchFamily="34" charset="0"/>
              </a:rPr>
              <a:t>Binary Image Classifier</a:t>
            </a:r>
            <a:endParaRPr lang="en-US" sz="2000" dirty="0">
              <a:solidFill>
                <a:schemeClr val="tx2"/>
              </a:solidFill>
            </a:endParaRPr>
          </a:p>
        </p:txBody>
      </p:sp>
      <p:sp>
        <p:nvSpPr>
          <p:cNvPr id="19" name="Arrow: Bent 18">
            <a:extLst>
              <a:ext uri="{FF2B5EF4-FFF2-40B4-BE49-F238E27FC236}">
                <a16:creationId xmlns:a16="http://schemas.microsoft.com/office/drawing/2014/main" id="{B9F6BB33-A667-4EAE-AE55-B7E2E80FA8FA}"/>
              </a:ext>
            </a:extLst>
          </p:cNvPr>
          <p:cNvSpPr/>
          <p:nvPr/>
        </p:nvSpPr>
        <p:spPr>
          <a:xfrm flipV="1">
            <a:off x="1859280" y="3877558"/>
            <a:ext cx="1074420" cy="755452"/>
          </a:xfrm>
          <a:prstGeom prst="bentArrow">
            <a:avLst>
              <a:gd name="adj1" fmla="val 25000"/>
              <a:gd name="adj2" fmla="val 332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22" name="Rectangle: Rounded Corners 21">
            <a:extLst>
              <a:ext uri="{FF2B5EF4-FFF2-40B4-BE49-F238E27FC236}">
                <a16:creationId xmlns:a16="http://schemas.microsoft.com/office/drawing/2014/main" id="{98A94F34-57E5-4625-9016-26AFEBB21287}"/>
              </a:ext>
            </a:extLst>
          </p:cNvPr>
          <p:cNvSpPr/>
          <p:nvPr/>
        </p:nvSpPr>
        <p:spPr>
          <a:xfrm>
            <a:off x="3150803" y="4028281"/>
            <a:ext cx="986857"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dirty="0" err="1">
                <a:latin typeface="Corbel" panose="020B0503020204020204" pitchFamily="34" charset="0"/>
              </a:rPr>
              <a:t>RAPiD</a:t>
            </a:r>
            <a:endParaRPr lang="en-HK" sz="2000" dirty="0">
              <a:latin typeface="Corbel" panose="020B0503020204020204" pitchFamily="34" charset="0"/>
            </a:endParaRPr>
          </a:p>
        </p:txBody>
      </p:sp>
      <p:sp>
        <p:nvSpPr>
          <p:cNvPr id="23" name="Rectangle: Rounded Corners 22">
            <a:extLst>
              <a:ext uri="{FF2B5EF4-FFF2-40B4-BE49-F238E27FC236}">
                <a16:creationId xmlns:a16="http://schemas.microsoft.com/office/drawing/2014/main" id="{76FAB60E-5C11-4D83-9283-DE0A8B39EE70}"/>
              </a:ext>
            </a:extLst>
          </p:cNvPr>
          <p:cNvSpPr/>
          <p:nvPr/>
        </p:nvSpPr>
        <p:spPr>
          <a:xfrm>
            <a:off x="4028408" y="3654901"/>
            <a:ext cx="3147060" cy="141732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buFont typeface="Arial" panose="020B0604020202020204" pitchFamily="34" charset="0"/>
              <a:buChar char="•"/>
            </a:pPr>
            <a:r>
              <a:rPr lang="en-US" sz="1500" dirty="0">
                <a:latin typeface="Corbel" panose="020B0503020204020204" pitchFamily="34" charset="0"/>
              </a:rPr>
              <a:t>end-to-end model</a:t>
            </a:r>
          </a:p>
          <a:p>
            <a:pPr marL="342900" indent="-342900">
              <a:buFont typeface="Arial" panose="020B0604020202020204" pitchFamily="34" charset="0"/>
              <a:buChar char="•"/>
            </a:pPr>
            <a:r>
              <a:rPr lang="en-HK" sz="1500" b="0" i="0" dirty="0">
                <a:solidFill>
                  <a:srgbClr val="000000"/>
                </a:solidFill>
                <a:effectLst/>
                <a:latin typeface="Corbel" panose="020B0503020204020204" pitchFamily="34" charset="0"/>
              </a:rPr>
              <a:t>arbitrarily-rotated bounding</a:t>
            </a:r>
            <a:br>
              <a:rPr lang="en-HK" sz="1500" b="0" i="0" dirty="0">
                <a:solidFill>
                  <a:srgbClr val="000000"/>
                </a:solidFill>
                <a:effectLst/>
                <a:latin typeface="Corbel" panose="020B0503020204020204" pitchFamily="34" charset="0"/>
              </a:rPr>
            </a:br>
            <a:r>
              <a:rPr lang="en-HK" sz="1500" b="0" i="0" dirty="0">
                <a:solidFill>
                  <a:srgbClr val="000000"/>
                </a:solidFill>
                <a:effectLst/>
                <a:latin typeface="Corbel" panose="020B0503020204020204" pitchFamily="34" charset="0"/>
              </a:rPr>
              <a:t>boxes</a:t>
            </a:r>
            <a:endParaRPr lang="en-HK" sz="2000" b="0" i="0" dirty="0">
              <a:solidFill>
                <a:srgbClr val="000000"/>
              </a:solidFill>
              <a:effectLst/>
              <a:latin typeface="Corbel" panose="020B0503020204020204" pitchFamily="34" charset="0"/>
            </a:endParaRPr>
          </a:p>
          <a:p>
            <a:pPr marL="342900" indent="-342900">
              <a:buFont typeface="Arial" panose="020B0604020202020204" pitchFamily="34" charset="0"/>
              <a:buChar char="•"/>
            </a:pPr>
            <a:r>
              <a:rPr lang="en-HK" sz="1500" dirty="0">
                <a:solidFill>
                  <a:srgbClr val="000000"/>
                </a:solidFill>
                <a:latin typeface="Corbel" panose="020B0503020204020204" pitchFamily="34" charset="0"/>
              </a:rPr>
              <a:t>YOLO-based</a:t>
            </a:r>
            <a:endParaRPr lang="en-HK" sz="1500" dirty="0">
              <a:latin typeface="Corbel" panose="020B0503020204020204" pitchFamily="34" charset="0"/>
            </a:endParaRPr>
          </a:p>
        </p:txBody>
      </p:sp>
    </p:spTree>
    <p:extLst>
      <p:ext uri="{BB962C8B-B14F-4D97-AF65-F5344CB8AC3E}">
        <p14:creationId xmlns:p14="http://schemas.microsoft.com/office/powerpoint/2010/main" val="62551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269CFF-4F04-4829-9C6E-FF8A4FC25F79}"/>
              </a:ext>
            </a:extLst>
          </p:cNvPr>
          <p:cNvPicPr>
            <a:picLocks noChangeAspect="1"/>
          </p:cNvPicPr>
          <p:nvPr/>
        </p:nvPicPr>
        <p:blipFill>
          <a:blip r:embed="rId3"/>
          <a:stretch>
            <a:fillRect/>
          </a:stretch>
        </p:blipFill>
        <p:spPr>
          <a:xfrm>
            <a:off x="1592648" y="1870951"/>
            <a:ext cx="5958704" cy="1676099"/>
          </a:xfrm>
          <a:prstGeom prst="rect">
            <a:avLst/>
          </a:prstGeom>
        </p:spPr>
      </p:pic>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4.2.1 </a:t>
            </a:r>
            <a:r>
              <a:rPr lang="en-US" sz="3000" dirty="0" err="1">
                <a:latin typeface="Corbel" panose="020B0503020204020204" pitchFamily="34" charset="0"/>
              </a:rPr>
              <a:t>RAPiD</a:t>
            </a:r>
            <a:r>
              <a:rPr lang="en-US" sz="3000" dirty="0">
                <a:latin typeface="Corbel" panose="020B0503020204020204" pitchFamily="34" charset="0"/>
              </a:rPr>
              <a:t> Architecture </a:t>
            </a:r>
            <a:endParaRPr lang="en-HK" sz="3000" dirty="0">
              <a:latin typeface="Corbel" panose="020B0503020204020204" pitchFamily="34" charset="0"/>
            </a:endParaRPr>
          </a:p>
        </p:txBody>
      </p:sp>
      <p:pic>
        <p:nvPicPr>
          <p:cNvPr id="3" name="Picture 2">
            <a:extLst>
              <a:ext uri="{FF2B5EF4-FFF2-40B4-BE49-F238E27FC236}">
                <a16:creationId xmlns:a16="http://schemas.microsoft.com/office/drawing/2014/main" id="{1D67F360-0624-4F50-9C97-2BA09AC43F57}"/>
              </a:ext>
            </a:extLst>
          </p:cNvPr>
          <p:cNvPicPr>
            <a:picLocks noChangeAspect="1"/>
          </p:cNvPicPr>
          <p:nvPr/>
        </p:nvPicPr>
        <p:blipFill>
          <a:blip r:embed="rId4"/>
          <a:stretch>
            <a:fillRect/>
          </a:stretch>
        </p:blipFill>
        <p:spPr>
          <a:xfrm>
            <a:off x="3160870" y="793432"/>
            <a:ext cx="3157538" cy="856539"/>
          </a:xfrm>
          <a:prstGeom prst="rect">
            <a:avLst/>
          </a:prstGeom>
        </p:spPr>
      </p:pic>
      <p:pic>
        <p:nvPicPr>
          <p:cNvPr id="6" name="Picture 5">
            <a:extLst>
              <a:ext uri="{FF2B5EF4-FFF2-40B4-BE49-F238E27FC236}">
                <a16:creationId xmlns:a16="http://schemas.microsoft.com/office/drawing/2014/main" id="{F1F32FCF-26EC-4EE5-A6E1-9D86B91FCD2B}"/>
              </a:ext>
            </a:extLst>
          </p:cNvPr>
          <p:cNvPicPr>
            <a:picLocks noChangeAspect="1"/>
          </p:cNvPicPr>
          <p:nvPr/>
        </p:nvPicPr>
        <p:blipFill>
          <a:blip r:embed="rId5"/>
          <a:stretch>
            <a:fillRect/>
          </a:stretch>
        </p:blipFill>
        <p:spPr>
          <a:xfrm>
            <a:off x="3097530" y="3768030"/>
            <a:ext cx="3288030" cy="1041908"/>
          </a:xfrm>
          <a:prstGeom prst="rect">
            <a:avLst/>
          </a:prstGeom>
        </p:spPr>
      </p:pic>
      <p:sp>
        <p:nvSpPr>
          <p:cNvPr id="8" name="Arrow: Bent 7">
            <a:extLst>
              <a:ext uri="{FF2B5EF4-FFF2-40B4-BE49-F238E27FC236}">
                <a16:creationId xmlns:a16="http://schemas.microsoft.com/office/drawing/2014/main" id="{8622977A-BD24-48A1-9646-FC692C4986B1}"/>
              </a:ext>
            </a:extLst>
          </p:cNvPr>
          <p:cNvSpPr/>
          <p:nvPr/>
        </p:nvSpPr>
        <p:spPr>
          <a:xfrm rot="5400000" flipV="1">
            <a:off x="2371548" y="807663"/>
            <a:ext cx="981197" cy="1148954"/>
          </a:xfrm>
          <a:prstGeom prst="bentArrow">
            <a:avLst>
              <a:gd name="adj1" fmla="val 7772"/>
              <a:gd name="adj2" fmla="val 16549"/>
              <a:gd name="adj3" fmla="val 21442"/>
              <a:gd name="adj4" fmla="val 4375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HK">
              <a:solidFill>
                <a:schemeClr val="tx1"/>
              </a:solidFill>
            </a:endParaRPr>
          </a:p>
        </p:txBody>
      </p:sp>
      <p:sp>
        <p:nvSpPr>
          <p:cNvPr id="9" name="Arrow: Down 8">
            <a:extLst>
              <a:ext uri="{FF2B5EF4-FFF2-40B4-BE49-F238E27FC236}">
                <a16:creationId xmlns:a16="http://schemas.microsoft.com/office/drawing/2014/main" id="{818DC699-901D-4F58-85DB-65D5166C7499}"/>
              </a:ext>
            </a:extLst>
          </p:cNvPr>
          <p:cNvSpPr/>
          <p:nvPr/>
        </p:nvSpPr>
        <p:spPr>
          <a:xfrm>
            <a:off x="3632370" y="1382139"/>
            <a:ext cx="147150" cy="4888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Arrow: Bent 9">
            <a:extLst>
              <a:ext uri="{FF2B5EF4-FFF2-40B4-BE49-F238E27FC236}">
                <a16:creationId xmlns:a16="http://schemas.microsoft.com/office/drawing/2014/main" id="{94F86FD5-FEBD-422D-9AF0-CCA8546A6E47}"/>
              </a:ext>
            </a:extLst>
          </p:cNvPr>
          <p:cNvSpPr/>
          <p:nvPr/>
        </p:nvSpPr>
        <p:spPr>
          <a:xfrm rot="5400000">
            <a:off x="6504264" y="1277184"/>
            <a:ext cx="407910" cy="779622"/>
          </a:xfrm>
          <a:prstGeom prst="bentArrow">
            <a:avLst>
              <a:gd name="adj1" fmla="val 21264"/>
              <a:gd name="adj2" fmla="val 25000"/>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solidFill>
                <a:schemeClr val="tx1"/>
              </a:solidFill>
            </a:endParaRPr>
          </a:p>
        </p:txBody>
      </p:sp>
      <p:sp>
        <p:nvSpPr>
          <p:cNvPr id="13" name="Arrow: Bent 12">
            <a:extLst>
              <a:ext uri="{FF2B5EF4-FFF2-40B4-BE49-F238E27FC236}">
                <a16:creationId xmlns:a16="http://schemas.microsoft.com/office/drawing/2014/main" id="{01EB3D28-40E9-489D-82AE-3043DD8023CF}"/>
              </a:ext>
            </a:extLst>
          </p:cNvPr>
          <p:cNvSpPr/>
          <p:nvPr/>
        </p:nvSpPr>
        <p:spPr>
          <a:xfrm rot="10800000">
            <a:off x="6389370" y="3597414"/>
            <a:ext cx="771645" cy="929046"/>
          </a:xfrm>
          <a:prstGeom prst="bentArrow">
            <a:avLst>
              <a:gd name="adj1" fmla="val 11389"/>
              <a:gd name="adj2" fmla="val 15619"/>
              <a:gd name="adj3" fmla="val 26975"/>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a:solidFill>
                <a:schemeClr val="tx1"/>
              </a:solidFill>
            </a:endParaRPr>
          </a:p>
        </p:txBody>
      </p:sp>
      <p:sp>
        <p:nvSpPr>
          <p:cNvPr id="15" name="Oval 14">
            <a:extLst>
              <a:ext uri="{FF2B5EF4-FFF2-40B4-BE49-F238E27FC236}">
                <a16:creationId xmlns:a16="http://schemas.microsoft.com/office/drawing/2014/main" id="{221B4CBD-49EC-44D3-85E8-1C98B4D5D1BB}"/>
              </a:ext>
            </a:extLst>
          </p:cNvPr>
          <p:cNvSpPr/>
          <p:nvPr/>
        </p:nvSpPr>
        <p:spPr>
          <a:xfrm>
            <a:off x="1943100" y="1221701"/>
            <a:ext cx="344569" cy="31753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1</a:t>
            </a:r>
            <a:endParaRPr lang="en-HK" dirty="0"/>
          </a:p>
        </p:txBody>
      </p:sp>
      <p:sp>
        <p:nvSpPr>
          <p:cNvPr id="16" name="Oval 15">
            <a:extLst>
              <a:ext uri="{FF2B5EF4-FFF2-40B4-BE49-F238E27FC236}">
                <a16:creationId xmlns:a16="http://schemas.microsoft.com/office/drawing/2014/main" id="{989CC9C0-49E2-432D-9702-37E995B4CA90}"/>
              </a:ext>
            </a:extLst>
          </p:cNvPr>
          <p:cNvSpPr/>
          <p:nvPr/>
        </p:nvSpPr>
        <p:spPr>
          <a:xfrm>
            <a:off x="3854764" y="1622526"/>
            <a:ext cx="344569" cy="317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HK" dirty="0"/>
          </a:p>
        </p:txBody>
      </p:sp>
      <p:sp>
        <p:nvSpPr>
          <p:cNvPr id="17" name="Oval 16">
            <a:extLst>
              <a:ext uri="{FF2B5EF4-FFF2-40B4-BE49-F238E27FC236}">
                <a16:creationId xmlns:a16="http://schemas.microsoft.com/office/drawing/2014/main" id="{3DC1CA52-0E8E-4A80-8304-AFE281BD12B8}"/>
              </a:ext>
            </a:extLst>
          </p:cNvPr>
          <p:cNvSpPr/>
          <p:nvPr/>
        </p:nvSpPr>
        <p:spPr>
          <a:xfrm>
            <a:off x="6700953" y="1075612"/>
            <a:ext cx="344569" cy="31753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endParaRPr lang="en-HK" dirty="0"/>
          </a:p>
        </p:txBody>
      </p:sp>
      <p:sp>
        <p:nvSpPr>
          <p:cNvPr id="18" name="Oval 17">
            <a:extLst>
              <a:ext uri="{FF2B5EF4-FFF2-40B4-BE49-F238E27FC236}">
                <a16:creationId xmlns:a16="http://schemas.microsoft.com/office/drawing/2014/main" id="{671B5D6C-64A2-421E-9E7A-0FA250767972}"/>
              </a:ext>
            </a:extLst>
          </p:cNvPr>
          <p:cNvSpPr/>
          <p:nvPr/>
        </p:nvSpPr>
        <p:spPr>
          <a:xfrm>
            <a:off x="7161015" y="4418054"/>
            <a:ext cx="344569" cy="3175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endParaRPr lang="en-HK" dirty="0"/>
          </a:p>
        </p:txBody>
      </p:sp>
    </p:spTree>
    <p:extLst>
      <p:ext uri="{BB962C8B-B14F-4D97-AF65-F5344CB8AC3E}">
        <p14:creationId xmlns:p14="http://schemas.microsoft.com/office/powerpoint/2010/main" val="82146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4.2.2 Why </a:t>
            </a:r>
            <a:r>
              <a:rPr lang="en-US" sz="3000" dirty="0" err="1">
                <a:latin typeface="Corbel" panose="020B0503020204020204" pitchFamily="34" charset="0"/>
              </a:rPr>
              <a:t>RAPiD</a:t>
            </a:r>
            <a:r>
              <a:rPr lang="en-US" sz="3000" dirty="0">
                <a:latin typeface="Corbel" panose="020B0503020204020204" pitchFamily="34" charset="0"/>
              </a:rPr>
              <a:t> ?</a:t>
            </a:r>
            <a:endParaRPr lang="en-HK" sz="3000" dirty="0">
              <a:latin typeface="Corbel" panose="020B0503020204020204" pitchFamily="34" charset="0"/>
            </a:endParaRPr>
          </a:p>
        </p:txBody>
      </p:sp>
      <p:sp>
        <p:nvSpPr>
          <p:cNvPr id="14" name="Rectangle: Rounded Corners 13">
            <a:extLst>
              <a:ext uri="{FF2B5EF4-FFF2-40B4-BE49-F238E27FC236}">
                <a16:creationId xmlns:a16="http://schemas.microsoft.com/office/drawing/2014/main" id="{70BBF4B1-8419-41C6-ACB1-558771197D27}"/>
              </a:ext>
            </a:extLst>
          </p:cNvPr>
          <p:cNvSpPr/>
          <p:nvPr/>
        </p:nvSpPr>
        <p:spPr>
          <a:xfrm>
            <a:off x="1170908" y="635951"/>
            <a:ext cx="7500652" cy="94488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dirty="0">
                <a:latin typeface="Corbel" panose="020B0503020204020204" pitchFamily="34" charset="0"/>
              </a:rPr>
              <a:t>Continuous, periodic loss function for bounding-box angle </a:t>
            </a:r>
            <a:endParaRPr lang="en-US" sz="1500" dirty="0">
              <a:latin typeface="Corbel" panose="020B0503020204020204" pitchFamily="34" charset="0"/>
            </a:endParaRPr>
          </a:p>
        </p:txBody>
      </p:sp>
      <p:pic>
        <p:nvPicPr>
          <p:cNvPr id="7" name="Picture 6">
            <a:extLst>
              <a:ext uri="{FF2B5EF4-FFF2-40B4-BE49-F238E27FC236}">
                <a16:creationId xmlns:a16="http://schemas.microsoft.com/office/drawing/2014/main" id="{19E14599-7194-4DC2-9E0D-A3489E764291}"/>
              </a:ext>
            </a:extLst>
          </p:cNvPr>
          <p:cNvPicPr>
            <a:picLocks noChangeAspect="1"/>
          </p:cNvPicPr>
          <p:nvPr/>
        </p:nvPicPr>
        <p:blipFill>
          <a:blip r:embed="rId3"/>
          <a:stretch>
            <a:fillRect/>
          </a:stretch>
        </p:blipFill>
        <p:spPr>
          <a:xfrm>
            <a:off x="5179028" y="1662112"/>
            <a:ext cx="3567113" cy="1819275"/>
          </a:xfrm>
          <a:prstGeom prst="rect">
            <a:avLst/>
          </a:prstGeom>
        </p:spPr>
      </p:pic>
      <p:pic>
        <p:nvPicPr>
          <p:cNvPr id="20" name="Picture 19">
            <a:extLst>
              <a:ext uri="{FF2B5EF4-FFF2-40B4-BE49-F238E27FC236}">
                <a16:creationId xmlns:a16="http://schemas.microsoft.com/office/drawing/2014/main" id="{AA7BC7AA-D356-4009-A52B-B132AF901E04}"/>
              </a:ext>
            </a:extLst>
          </p:cNvPr>
          <p:cNvPicPr>
            <a:picLocks noChangeAspect="1"/>
          </p:cNvPicPr>
          <p:nvPr/>
        </p:nvPicPr>
        <p:blipFill>
          <a:blip r:embed="rId4"/>
          <a:stretch>
            <a:fillRect/>
          </a:stretch>
        </p:blipFill>
        <p:spPr>
          <a:xfrm>
            <a:off x="1170908" y="2159951"/>
            <a:ext cx="2837784" cy="1244376"/>
          </a:xfrm>
          <a:prstGeom prst="rect">
            <a:avLst/>
          </a:prstGeom>
        </p:spPr>
      </p:pic>
      <p:pic>
        <p:nvPicPr>
          <p:cNvPr id="22" name="Picture 21">
            <a:extLst>
              <a:ext uri="{FF2B5EF4-FFF2-40B4-BE49-F238E27FC236}">
                <a16:creationId xmlns:a16="http://schemas.microsoft.com/office/drawing/2014/main" id="{BB746EFA-CC10-42FC-BF2A-563D99D1EBBA}"/>
              </a:ext>
            </a:extLst>
          </p:cNvPr>
          <p:cNvPicPr>
            <a:picLocks noChangeAspect="1"/>
          </p:cNvPicPr>
          <p:nvPr/>
        </p:nvPicPr>
        <p:blipFill>
          <a:blip r:embed="rId5"/>
          <a:stretch>
            <a:fillRect/>
          </a:stretch>
        </p:blipFill>
        <p:spPr>
          <a:xfrm>
            <a:off x="1170908" y="1759267"/>
            <a:ext cx="2837784" cy="400684"/>
          </a:xfrm>
          <a:prstGeom prst="rect">
            <a:avLst/>
          </a:prstGeom>
        </p:spPr>
      </p:pic>
      <p:sp>
        <p:nvSpPr>
          <p:cNvPr id="23" name="Arrow: Right 22">
            <a:extLst>
              <a:ext uri="{FF2B5EF4-FFF2-40B4-BE49-F238E27FC236}">
                <a16:creationId xmlns:a16="http://schemas.microsoft.com/office/drawing/2014/main" id="{EF01F187-8C6F-4A3B-81ED-68E8D34703EF}"/>
              </a:ext>
            </a:extLst>
          </p:cNvPr>
          <p:cNvSpPr/>
          <p:nvPr/>
        </p:nvSpPr>
        <p:spPr>
          <a:xfrm>
            <a:off x="4122420" y="2514600"/>
            <a:ext cx="944880" cy="20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4" name="Rectangle: Rounded Corners 23">
            <a:extLst>
              <a:ext uri="{FF2B5EF4-FFF2-40B4-BE49-F238E27FC236}">
                <a16:creationId xmlns:a16="http://schemas.microsoft.com/office/drawing/2014/main" id="{EF7048C3-4BBE-4B52-8AF3-958E6F294D95}"/>
              </a:ext>
            </a:extLst>
          </p:cNvPr>
          <p:cNvSpPr/>
          <p:nvPr/>
        </p:nvSpPr>
        <p:spPr>
          <a:xfrm>
            <a:off x="3017520" y="3607322"/>
            <a:ext cx="6019800" cy="124437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dirty="0">
                <a:latin typeface="Corbel" panose="020B0503020204020204" pitchFamily="34" charset="0"/>
              </a:rPr>
              <a:t>facilitates arbitrarily-oriented bounding boxes capable of handling a wide range of human-body poses</a:t>
            </a:r>
            <a:endParaRPr lang="en-US" sz="1500" dirty="0">
              <a:latin typeface="Corbel" panose="020B0503020204020204" pitchFamily="34" charset="0"/>
            </a:endParaRPr>
          </a:p>
        </p:txBody>
      </p:sp>
      <p:sp>
        <p:nvSpPr>
          <p:cNvPr id="25" name="Arrow: Right 24">
            <a:extLst>
              <a:ext uri="{FF2B5EF4-FFF2-40B4-BE49-F238E27FC236}">
                <a16:creationId xmlns:a16="http://schemas.microsoft.com/office/drawing/2014/main" id="{BE846754-A951-4315-81A2-48D6EB00AE29}"/>
              </a:ext>
            </a:extLst>
          </p:cNvPr>
          <p:cNvSpPr/>
          <p:nvPr/>
        </p:nvSpPr>
        <p:spPr>
          <a:xfrm>
            <a:off x="1783080" y="4082620"/>
            <a:ext cx="944880"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115179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C05BCDE-C40A-4120-8086-8B91A22CD97B}"/>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4.3 Binary Image Classifier</a:t>
            </a:r>
            <a:endParaRPr lang="en-HK" sz="3000" dirty="0">
              <a:latin typeface="Corbel" panose="020B0503020204020204" pitchFamily="34" charset="0"/>
            </a:endParaRPr>
          </a:p>
        </p:txBody>
      </p:sp>
      <p:pic>
        <p:nvPicPr>
          <p:cNvPr id="18" name="Picture 17" descr="A picture containing text, engine&#10;&#10;Description automatically generated">
            <a:extLst>
              <a:ext uri="{FF2B5EF4-FFF2-40B4-BE49-F238E27FC236}">
                <a16:creationId xmlns:a16="http://schemas.microsoft.com/office/drawing/2014/main" id="{0E05F51D-A5DE-4D35-A4BE-11D8E4B87D09}"/>
              </a:ext>
            </a:extLst>
          </p:cNvPr>
          <p:cNvPicPr>
            <a:picLocks noChangeAspect="1"/>
          </p:cNvPicPr>
          <p:nvPr/>
        </p:nvPicPr>
        <p:blipFill>
          <a:blip r:embed="rId3">
            <a:alphaModFix amt="10000"/>
          </a:blip>
          <a:stretch>
            <a:fillRect/>
          </a:stretch>
        </p:blipFill>
        <p:spPr>
          <a:xfrm>
            <a:off x="0" y="0"/>
            <a:ext cx="2310854" cy="2216595"/>
          </a:xfrm>
          <a:prstGeom prst="rect">
            <a:avLst/>
          </a:prstGeom>
        </p:spPr>
      </p:pic>
      <p:sp>
        <p:nvSpPr>
          <p:cNvPr id="24" name="Google Shape;169;p2">
            <a:extLst>
              <a:ext uri="{FF2B5EF4-FFF2-40B4-BE49-F238E27FC236}">
                <a16:creationId xmlns:a16="http://schemas.microsoft.com/office/drawing/2014/main" id="{248259C4-E1F7-4DE3-9703-88C911091067}"/>
              </a:ext>
            </a:extLst>
          </p:cNvPr>
          <p:cNvSpPr txBox="1">
            <a:spLocks/>
          </p:cNvSpPr>
          <p:nvPr/>
        </p:nvSpPr>
        <p:spPr>
          <a:xfrm>
            <a:off x="710245" y="3086975"/>
            <a:ext cx="2440558" cy="8451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solidFill>
                  <a:schemeClr val="bg1">
                    <a:lumMod val="75000"/>
                  </a:schemeClr>
                </a:solidFill>
                <a:latin typeface="Corbel" panose="020B0503020204020204" pitchFamily="34" charset="0"/>
              </a:rPr>
              <a:t>Multi-Person Detector</a:t>
            </a:r>
            <a:endParaRPr lang="en-US" sz="2000" dirty="0">
              <a:solidFill>
                <a:schemeClr val="bg1">
                  <a:lumMod val="75000"/>
                </a:schemeClr>
              </a:solidFill>
            </a:endParaRPr>
          </a:p>
        </p:txBody>
      </p:sp>
      <p:pic>
        <p:nvPicPr>
          <p:cNvPr id="32" name="Picture 31" descr="A screenshot of a video game&#10;&#10;Description automatically generated with medium confidence">
            <a:extLst>
              <a:ext uri="{FF2B5EF4-FFF2-40B4-BE49-F238E27FC236}">
                <a16:creationId xmlns:a16="http://schemas.microsoft.com/office/drawing/2014/main" id="{95B02CAB-D2D7-4119-A701-5E84B70E01F0}"/>
              </a:ext>
            </a:extLst>
          </p:cNvPr>
          <p:cNvPicPr>
            <a:picLocks noChangeAspect="1"/>
          </p:cNvPicPr>
          <p:nvPr/>
        </p:nvPicPr>
        <p:blipFill>
          <a:blip r:embed="rId4"/>
          <a:stretch>
            <a:fillRect/>
          </a:stretch>
        </p:blipFill>
        <p:spPr>
          <a:xfrm>
            <a:off x="6795093" y="2887161"/>
            <a:ext cx="2370136" cy="2282240"/>
          </a:xfrm>
          <a:prstGeom prst="rect">
            <a:avLst/>
          </a:prstGeom>
        </p:spPr>
      </p:pic>
      <p:sp>
        <p:nvSpPr>
          <p:cNvPr id="34" name="Arrow: Bent 33">
            <a:extLst>
              <a:ext uri="{FF2B5EF4-FFF2-40B4-BE49-F238E27FC236}">
                <a16:creationId xmlns:a16="http://schemas.microsoft.com/office/drawing/2014/main" id="{9588A17B-7356-44B1-BABA-9A80B312B896}"/>
              </a:ext>
            </a:extLst>
          </p:cNvPr>
          <p:cNvSpPr/>
          <p:nvPr/>
        </p:nvSpPr>
        <p:spPr>
          <a:xfrm flipV="1">
            <a:off x="1074420" y="2386080"/>
            <a:ext cx="1859280" cy="943859"/>
          </a:xfrm>
          <a:prstGeom prst="bentArrow">
            <a:avLst>
              <a:gd name="adj1" fmla="val 25000"/>
              <a:gd name="adj2" fmla="val 33248"/>
              <a:gd name="adj3" fmla="val 25000"/>
              <a:gd name="adj4" fmla="val 43750"/>
            </a:avLst>
          </a:prstGeom>
          <a:solidFill>
            <a:schemeClr val="accent1">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HK">
              <a:solidFill>
                <a:schemeClr val="tx1"/>
              </a:solidFill>
            </a:endParaRPr>
          </a:p>
        </p:txBody>
      </p:sp>
      <p:sp>
        <p:nvSpPr>
          <p:cNvPr id="36" name="Arrow: Bent 35">
            <a:extLst>
              <a:ext uri="{FF2B5EF4-FFF2-40B4-BE49-F238E27FC236}">
                <a16:creationId xmlns:a16="http://schemas.microsoft.com/office/drawing/2014/main" id="{203E1166-D6F0-4F5E-A124-8B61889F2043}"/>
              </a:ext>
            </a:extLst>
          </p:cNvPr>
          <p:cNvSpPr/>
          <p:nvPr/>
        </p:nvSpPr>
        <p:spPr>
          <a:xfrm rot="5400000">
            <a:off x="6785240" y="1212065"/>
            <a:ext cx="908188" cy="2088548"/>
          </a:xfrm>
          <a:prstGeom prst="bentArrow">
            <a:avLst>
              <a:gd name="adj1" fmla="val 25000"/>
              <a:gd name="adj2" fmla="val 3373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7" name="Google Shape;169;p2">
            <a:extLst>
              <a:ext uri="{FF2B5EF4-FFF2-40B4-BE49-F238E27FC236}">
                <a16:creationId xmlns:a16="http://schemas.microsoft.com/office/drawing/2014/main" id="{8DEAE4C5-946D-4C1A-9CA2-52316A2AE7DB}"/>
              </a:ext>
            </a:extLst>
          </p:cNvPr>
          <p:cNvSpPr txBox="1">
            <a:spLocks/>
          </p:cNvSpPr>
          <p:nvPr/>
        </p:nvSpPr>
        <p:spPr>
          <a:xfrm>
            <a:off x="5955143" y="1083324"/>
            <a:ext cx="2440558" cy="895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Binary Image Classifier</a:t>
            </a:r>
            <a:endParaRPr lang="en-US" sz="2000" dirty="0"/>
          </a:p>
        </p:txBody>
      </p:sp>
      <p:pic>
        <p:nvPicPr>
          <p:cNvPr id="3" name="Picture 2">
            <a:extLst>
              <a:ext uri="{FF2B5EF4-FFF2-40B4-BE49-F238E27FC236}">
                <a16:creationId xmlns:a16="http://schemas.microsoft.com/office/drawing/2014/main" id="{083BC99E-8407-48A4-9A8D-A16B5677C43D}"/>
              </a:ext>
            </a:extLst>
          </p:cNvPr>
          <p:cNvPicPr>
            <a:picLocks noChangeAspect="1"/>
          </p:cNvPicPr>
          <p:nvPr/>
        </p:nvPicPr>
        <p:blipFill>
          <a:blip r:embed="rId5"/>
          <a:stretch>
            <a:fillRect/>
          </a:stretch>
        </p:blipFill>
        <p:spPr>
          <a:xfrm>
            <a:off x="6630259" y="2157878"/>
            <a:ext cx="218173" cy="461087"/>
          </a:xfrm>
          <a:prstGeom prst="rect">
            <a:avLst/>
          </a:prstGeom>
        </p:spPr>
      </p:pic>
      <p:pic>
        <p:nvPicPr>
          <p:cNvPr id="5" name="Picture 4">
            <a:extLst>
              <a:ext uri="{FF2B5EF4-FFF2-40B4-BE49-F238E27FC236}">
                <a16:creationId xmlns:a16="http://schemas.microsoft.com/office/drawing/2014/main" id="{6529576C-7AA7-45E8-822D-9F62B04D537E}"/>
              </a:ext>
            </a:extLst>
          </p:cNvPr>
          <p:cNvPicPr>
            <a:picLocks noChangeAspect="1"/>
          </p:cNvPicPr>
          <p:nvPr/>
        </p:nvPicPr>
        <p:blipFill>
          <a:blip r:embed="rId6"/>
          <a:stretch>
            <a:fillRect/>
          </a:stretch>
        </p:blipFill>
        <p:spPr>
          <a:xfrm>
            <a:off x="7076476" y="2155536"/>
            <a:ext cx="207155" cy="461088"/>
          </a:xfrm>
          <a:prstGeom prst="rect">
            <a:avLst/>
          </a:prstGeom>
        </p:spPr>
      </p:pic>
      <p:pic>
        <p:nvPicPr>
          <p:cNvPr id="7" name="Picture 6">
            <a:extLst>
              <a:ext uri="{FF2B5EF4-FFF2-40B4-BE49-F238E27FC236}">
                <a16:creationId xmlns:a16="http://schemas.microsoft.com/office/drawing/2014/main" id="{6A070002-1A31-4AFE-96BF-B2E87CB90A50}"/>
              </a:ext>
            </a:extLst>
          </p:cNvPr>
          <p:cNvPicPr>
            <a:picLocks noChangeAspect="1"/>
          </p:cNvPicPr>
          <p:nvPr/>
        </p:nvPicPr>
        <p:blipFill>
          <a:blip r:embed="rId7"/>
          <a:stretch>
            <a:fillRect/>
          </a:stretch>
        </p:blipFill>
        <p:spPr>
          <a:xfrm>
            <a:off x="8124488" y="1539288"/>
            <a:ext cx="218173" cy="464803"/>
          </a:xfrm>
          <a:prstGeom prst="rect">
            <a:avLst/>
          </a:prstGeom>
        </p:spPr>
      </p:pic>
      <p:pic>
        <p:nvPicPr>
          <p:cNvPr id="9" name="Picture 8">
            <a:extLst>
              <a:ext uri="{FF2B5EF4-FFF2-40B4-BE49-F238E27FC236}">
                <a16:creationId xmlns:a16="http://schemas.microsoft.com/office/drawing/2014/main" id="{24CC1DF7-C7DB-48B1-A9EF-22FA570C98F5}"/>
              </a:ext>
            </a:extLst>
          </p:cNvPr>
          <p:cNvPicPr>
            <a:picLocks noChangeAspect="1"/>
          </p:cNvPicPr>
          <p:nvPr/>
        </p:nvPicPr>
        <p:blipFill>
          <a:blip r:embed="rId8"/>
          <a:stretch>
            <a:fillRect/>
          </a:stretch>
        </p:blipFill>
        <p:spPr>
          <a:xfrm>
            <a:off x="8367991" y="2066873"/>
            <a:ext cx="244820" cy="464803"/>
          </a:xfrm>
          <a:prstGeom prst="rect">
            <a:avLst/>
          </a:prstGeom>
        </p:spPr>
      </p:pic>
      <p:pic>
        <p:nvPicPr>
          <p:cNvPr id="19" name="Picture 18" descr="A picture containing text, engine, different&#10;&#10;Description automatically generated">
            <a:extLst>
              <a:ext uri="{FF2B5EF4-FFF2-40B4-BE49-F238E27FC236}">
                <a16:creationId xmlns:a16="http://schemas.microsoft.com/office/drawing/2014/main" id="{D08D37B7-2E59-4486-9E01-FEA0BC3C55F2}"/>
              </a:ext>
            </a:extLst>
          </p:cNvPr>
          <p:cNvPicPr>
            <a:picLocks noChangeAspect="1"/>
          </p:cNvPicPr>
          <p:nvPr/>
        </p:nvPicPr>
        <p:blipFill>
          <a:blip r:embed="rId9"/>
          <a:stretch>
            <a:fillRect/>
          </a:stretch>
        </p:blipFill>
        <p:spPr>
          <a:xfrm>
            <a:off x="3367905" y="1435425"/>
            <a:ext cx="2370136" cy="2272649"/>
          </a:xfrm>
          <a:prstGeom prst="rect">
            <a:avLst/>
          </a:prstGeom>
        </p:spPr>
      </p:pic>
      <p:sp>
        <p:nvSpPr>
          <p:cNvPr id="10" name="Arrow: Right 9">
            <a:extLst>
              <a:ext uri="{FF2B5EF4-FFF2-40B4-BE49-F238E27FC236}">
                <a16:creationId xmlns:a16="http://schemas.microsoft.com/office/drawing/2014/main" id="{21231DB0-2B0B-4C0C-9D39-ECA3B181042F}"/>
              </a:ext>
            </a:extLst>
          </p:cNvPr>
          <p:cNvSpPr/>
          <p:nvPr/>
        </p:nvSpPr>
        <p:spPr>
          <a:xfrm rot="10800000">
            <a:off x="5738041" y="4296520"/>
            <a:ext cx="892218" cy="35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Rectangle: Rounded Corners 20">
            <a:extLst>
              <a:ext uri="{FF2B5EF4-FFF2-40B4-BE49-F238E27FC236}">
                <a16:creationId xmlns:a16="http://schemas.microsoft.com/office/drawing/2014/main" id="{2B7784CF-EF63-4DE4-8578-1DCCC48FD6AE}"/>
              </a:ext>
            </a:extLst>
          </p:cNvPr>
          <p:cNvSpPr/>
          <p:nvPr/>
        </p:nvSpPr>
        <p:spPr>
          <a:xfrm>
            <a:off x="4088063" y="4137658"/>
            <a:ext cx="186708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800" dirty="0">
                <a:latin typeface="Corbel" panose="020B0503020204020204" pitchFamily="34" charset="0"/>
              </a:rPr>
              <a:t>EfficientNetV2</a:t>
            </a:r>
            <a:endParaRPr lang="en-HK" sz="1800" dirty="0">
              <a:latin typeface="Corbel" panose="020B0503020204020204" pitchFamily="34" charset="0"/>
            </a:endParaRPr>
          </a:p>
        </p:txBody>
      </p:sp>
      <p:sp>
        <p:nvSpPr>
          <p:cNvPr id="22" name="Rectangle: Rounded Corners 21">
            <a:extLst>
              <a:ext uri="{FF2B5EF4-FFF2-40B4-BE49-F238E27FC236}">
                <a16:creationId xmlns:a16="http://schemas.microsoft.com/office/drawing/2014/main" id="{547EFD6A-56D0-4D8F-8257-EB9CF01463C2}"/>
              </a:ext>
            </a:extLst>
          </p:cNvPr>
          <p:cNvSpPr/>
          <p:nvPr/>
        </p:nvSpPr>
        <p:spPr>
          <a:xfrm>
            <a:off x="1316622" y="3918394"/>
            <a:ext cx="2891233" cy="141732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342900" indent="-342900">
              <a:buFont typeface="Arial" panose="020B0604020202020204" pitchFamily="34" charset="0"/>
              <a:buChar char="•"/>
            </a:pPr>
            <a:r>
              <a:rPr lang="en-US" sz="1500" b="0" i="0" dirty="0">
                <a:solidFill>
                  <a:srgbClr val="000000"/>
                </a:solidFill>
                <a:effectLst/>
                <a:latin typeface="Corbel" panose="020B0503020204020204" pitchFamily="34" charset="0"/>
              </a:rPr>
              <a:t>new family of CNN for classification</a:t>
            </a:r>
            <a:endParaRPr lang="en-US" sz="2000" b="0" i="0" dirty="0">
              <a:solidFill>
                <a:srgbClr val="000000"/>
              </a:solidFill>
              <a:effectLst/>
              <a:latin typeface="Corbel" panose="020B0503020204020204" pitchFamily="34" charset="0"/>
            </a:endParaRPr>
          </a:p>
          <a:p>
            <a:pPr marL="342900" indent="-342900">
              <a:buFont typeface="Arial" panose="020B0604020202020204" pitchFamily="34" charset="0"/>
              <a:buChar char="•"/>
            </a:pPr>
            <a:r>
              <a:rPr lang="en-HK" sz="1500" b="0" i="0" dirty="0">
                <a:solidFill>
                  <a:srgbClr val="000000"/>
                </a:solidFill>
                <a:effectLst/>
                <a:latin typeface="Corbel" panose="020B0503020204020204" pitchFamily="34" charset="0"/>
              </a:rPr>
              <a:t>Neural Architecture Search</a:t>
            </a:r>
          </a:p>
          <a:p>
            <a:pPr marL="342900" indent="-342900">
              <a:buFont typeface="Arial" panose="020B0604020202020204" pitchFamily="34" charset="0"/>
              <a:buChar char="•"/>
            </a:pPr>
            <a:r>
              <a:rPr lang="en-HK" sz="1500" i="0" dirty="0">
                <a:solidFill>
                  <a:srgbClr val="000000"/>
                </a:solidFill>
                <a:effectLst/>
                <a:latin typeface="Corbel" panose="020B0503020204020204" pitchFamily="34" charset="0"/>
              </a:rPr>
              <a:t>Progressive Learning</a:t>
            </a:r>
            <a:r>
              <a:rPr lang="en-HK" sz="1500" dirty="0">
                <a:latin typeface="Corbel" panose="020B0503020204020204" pitchFamily="34" charset="0"/>
              </a:rPr>
              <a:t> </a:t>
            </a:r>
            <a:br>
              <a:rPr lang="en-HK" sz="2000" dirty="0"/>
            </a:br>
            <a:r>
              <a:rPr lang="en-HK" sz="1500" dirty="0">
                <a:latin typeface="Corbel" panose="020B0503020204020204" pitchFamily="34" charset="0"/>
              </a:rPr>
              <a:t> </a:t>
            </a:r>
            <a:br>
              <a:rPr lang="en-HK" sz="2000" dirty="0"/>
            </a:br>
            <a:endParaRPr lang="en-HK" sz="1500" dirty="0">
              <a:latin typeface="Corbel" panose="020B0503020204020204" pitchFamily="34" charset="0"/>
            </a:endParaRPr>
          </a:p>
        </p:txBody>
      </p:sp>
    </p:spTree>
    <p:extLst>
      <p:ext uri="{BB962C8B-B14F-4D97-AF65-F5344CB8AC3E}">
        <p14:creationId xmlns:p14="http://schemas.microsoft.com/office/powerpoint/2010/main" val="2006021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4.3.1 EfficientNetV2 Architecture </a:t>
            </a:r>
            <a:endParaRPr lang="en-HK" sz="3000" dirty="0">
              <a:latin typeface="Corbel" panose="020B0503020204020204" pitchFamily="34" charset="0"/>
            </a:endParaRPr>
          </a:p>
        </p:txBody>
      </p:sp>
      <p:pic>
        <p:nvPicPr>
          <p:cNvPr id="4" name="Picture 3">
            <a:extLst>
              <a:ext uri="{FF2B5EF4-FFF2-40B4-BE49-F238E27FC236}">
                <a16:creationId xmlns:a16="http://schemas.microsoft.com/office/drawing/2014/main" id="{750CF422-7FD3-4048-A3B4-6CD43BDCCDD3}"/>
              </a:ext>
            </a:extLst>
          </p:cNvPr>
          <p:cNvPicPr>
            <a:picLocks noChangeAspect="1"/>
          </p:cNvPicPr>
          <p:nvPr/>
        </p:nvPicPr>
        <p:blipFill>
          <a:blip r:embed="rId3"/>
          <a:stretch>
            <a:fillRect/>
          </a:stretch>
        </p:blipFill>
        <p:spPr>
          <a:xfrm>
            <a:off x="109537" y="924240"/>
            <a:ext cx="3743325" cy="3457575"/>
          </a:xfrm>
          <a:prstGeom prst="rect">
            <a:avLst/>
          </a:prstGeom>
        </p:spPr>
      </p:pic>
      <p:pic>
        <p:nvPicPr>
          <p:cNvPr id="12" name="Picture 11">
            <a:extLst>
              <a:ext uri="{FF2B5EF4-FFF2-40B4-BE49-F238E27FC236}">
                <a16:creationId xmlns:a16="http://schemas.microsoft.com/office/drawing/2014/main" id="{79D6D612-A0B0-44A9-B68D-2AC13AD5DFE4}"/>
              </a:ext>
            </a:extLst>
          </p:cNvPr>
          <p:cNvPicPr>
            <a:picLocks noChangeAspect="1"/>
          </p:cNvPicPr>
          <p:nvPr/>
        </p:nvPicPr>
        <p:blipFill>
          <a:blip r:embed="rId4"/>
          <a:stretch>
            <a:fillRect/>
          </a:stretch>
        </p:blipFill>
        <p:spPr>
          <a:xfrm>
            <a:off x="4263479" y="1686557"/>
            <a:ext cx="4770984" cy="1932939"/>
          </a:xfrm>
          <a:prstGeom prst="rect">
            <a:avLst/>
          </a:prstGeom>
        </p:spPr>
      </p:pic>
    </p:spTree>
    <p:extLst>
      <p:ext uri="{BB962C8B-B14F-4D97-AF65-F5344CB8AC3E}">
        <p14:creationId xmlns:p14="http://schemas.microsoft.com/office/powerpoint/2010/main" val="360496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2"/>
          <p:cNvGrpSpPr/>
          <p:nvPr/>
        </p:nvGrpSpPr>
        <p:grpSpPr>
          <a:xfrm>
            <a:off x="409576" y="-3572"/>
            <a:ext cx="3761187" cy="5147072"/>
            <a:chOff x="2928938" y="-4763"/>
            <a:chExt cx="5014912" cy="6862763"/>
          </a:xfrm>
        </p:grpSpPr>
        <p:sp>
          <p:nvSpPr>
            <p:cNvPr id="161" name="Google Shape;16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62" name="Google Shape;16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3" name="Google Shape;16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64" name="Google Shape;16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65" name="Google Shape;16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66" name="Google Shape;16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67" name="Google Shape;167;p2"/>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68" name="Google Shape;168;p2"/>
          <p:cNvSpPr txBox="1">
            <a:spLocks noGrp="1"/>
          </p:cNvSpPr>
          <p:nvPr>
            <p:ph type="title"/>
          </p:nvPr>
        </p:nvSpPr>
        <p:spPr>
          <a:xfrm>
            <a:off x="6090722" y="1873545"/>
            <a:ext cx="2595900" cy="799800"/>
          </a:xfrm>
          <a:prstGeom prst="rect">
            <a:avLst/>
          </a:prstGeom>
          <a:noFill/>
          <a:ln>
            <a:noFill/>
          </a:ln>
        </p:spPr>
        <p:txBody>
          <a:bodyPr spcFirstLastPara="1" wrap="square" lIns="91425" tIns="45700" rIns="91425" bIns="45700" anchor="b" anchorCtr="0">
            <a:normAutofit/>
          </a:bodyPr>
          <a:lstStyle/>
          <a:p>
            <a:pPr marL="0" lvl="0" indent="0" rtl="0">
              <a:spcBef>
                <a:spcPts val="0"/>
              </a:spcBef>
              <a:spcAft>
                <a:spcPts val="0"/>
              </a:spcAft>
              <a:buClr>
                <a:schemeClr val="dk1"/>
              </a:buClr>
              <a:buSzPts val="2800"/>
              <a:buFont typeface="Corbel"/>
              <a:buNone/>
            </a:pPr>
            <a:r>
              <a:rPr lang="en-US" sz="3600" dirty="0"/>
              <a:t>Agenda</a:t>
            </a:r>
            <a:endParaRPr dirty="0"/>
          </a:p>
        </p:txBody>
      </p:sp>
      <p:grpSp>
        <p:nvGrpSpPr>
          <p:cNvPr id="170" name="Google Shape;170;p2"/>
          <p:cNvGrpSpPr/>
          <p:nvPr/>
        </p:nvGrpSpPr>
        <p:grpSpPr>
          <a:xfrm>
            <a:off x="665036" y="-3572"/>
            <a:ext cx="3761187" cy="5147072"/>
            <a:chOff x="2928938" y="-4763"/>
            <a:chExt cx="5014912" cy="6862763"/>
          </a:xfrm>
        </p:grpSpPr>
        <p:sp>
          <p:nvSpPr>
            <p:cNvPr id="171" name="Google Shape;17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72" name="Google Shape;17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73" name="Google Shape;17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74" name="Google Shape;17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75" name="Google Shape;17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76" name="Google Shape;17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77" name="Google Shape;177;p2"/>
          <p:cNvSpPr/>
          <p:nvPr/>
        </p:nvSpPr>
        <p:spPr>
          <a:xfrm>
            <a:off x="492519" y="486698"/>
            <a:ext cx="5140825" cy="3923973"/>
          </a:xfrm>
          <a:prstGeom prst="roundRect">
            <a:avLst>
              <a:gd name="adj" fmla="val 4834"/>
            </a:avLst>
          </a:prstGeom>
          <a:solidFill>
            <a:schemeClr val="lt1"/>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Overview</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Objectives</a:t>
            </a:r>
          </a:p>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Datasets</a:t>
            </a:r>
          </a:p>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Methodology</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Experimental Result</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Conclusion</a:t>
            </a:r>
          </a:p>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References</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Q&amp;A</a:t>
            </a:r>
            <a:endParaRPr sz="3000" b="0" i="0" u="none" strike="noStrike" cap="none" dirty="0">
              <a:solidFill>
                <a:schemeClr val="tx1"/>
              </a:solidFill>
              <a:latin typeface="Corbel"/>
              <a:ea typeface="Corbel"/>
              <a:cs typeface="Corbel"/>
              <a:sym typeface="Corbel"/>
            </a:endParaRPr>
          </a:p>
        </p:txBody>
      </p:sp>
      <p:sp>
        <p:nvSpPr>
          <p:cNvPr id="4" name="Rectangle: Rounded Corners 3">
            <a:extLst>
              <a:ext uri="{FF2B5EF4-FFF2-40B4-BE49-F238E27FC236}">
                <a16:creationId xmlns:a16="http://schemas.microsoft.com/office/drawing/2014/main" id="{EFF1B70A-B83D-47EC-A76D-B0E4BC5EB810}"/>
              </a:ext>
            </a:extLst>
          </p:cNvPr>
          <p:cNvSpPr/>
          <p:nvPr/>
        </p:nvSpPr>
        <p:spPr>
          <a:xfrm>
            <a:off x="756286" y="746760"/>
            <a:ext cx="4608194" cy="335256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HK"/>
          </a:p>
        </p:txBody>
      </p:sp>
    </p:spTree>
    <p:extLst>
      <p:ext uri="{BB962C8B-B14F-4D97-AF65-F5344CB8AC3E}">
        <p14:creationId xmlns:p14="http://schemas.microsoft.com/office/powerpoint/2010/main" val="342713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4.3.2 Why EfficientNetV2 ?</a:t>
            </a:r>
            <a:endParaRPr lang="en-HK" sz="3000" dirty="0">
              <a:latin typeface="Corbel" panose="020B0503020204020204" pitchFamily="34" charset="0"/>
            </a:endParaRPr>
          </a:p>
        </p:txBody>
      </p:sp>
      <p:sp>
        <p:nvSpPr>
          <p:cNvPr id="12" name="TextBox 11">
            <a:extLst>
              <a:ext uri="{FF2B5EF4-FFF2-40B4-BE49-F238E27FC236}">
                <a16:creationId xmlns:a16="http://schemas.microsoft.com/office/drawing/2014/main" id="{6B146961-A856-44AA-B0D5-3A2D6B391181}"/>
              </a:ext>
            </a:extLst>
          </p:cNvPr>
          <p:cNvSpPr txBox="1"/>
          <p:nvPr/>
        </p:nvSpPr>
        <p:spPr>
          <a:xfrm>
            <a:off x="2263594" y="1259265"/>
            <a:ext cx="4638040" cy="3000821"/>
          </a:xfrm>
          <a:prstGeom prst="rect">
            <a:avLst/>
          </a:prstGeom>
          <a:noFill/>
        </p:spPr>
        <p:txBody>
          <a:bodyPr wrap="square">
            <a:spAutoFit/>
          </a:bodyPr>
          <a:lstStyle/>
          <a:p>
            <a:pPr marL="342900" indent="-342900">
              <a:buFont typeface="Arial" panose="020B0604020202020204" pitchFamily="34" charset="0"/>
              <a:buChar char="•"/>
            </a:pPr>
            <a:r>
              <a:rPr lang="en-US" sz="2500" b="0" i="0" dirty="0">
                <a:solidFill>
                  <a:srgbClr val="000000"/>
                </a:solidFill>
                <a:effectLst/>
                <a:latin typeface="Corbel" panose="020B0503020204020204" pitchFamily="34" charset="0"/>
              </a:rPr>
              <a:t>6.8x smaller in size</a:t>
            </a:r>
          </a:p>
          <a:p>
            <a:pPr marL="342900" indent="-342900">
              <a:buFont typeface="Arial" panose="020B0604020202020204" pitchFamily="34" charset="0"/>
              <a:buChar char="•"/>
            </a:pPr>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M</a:t>
            </a:r>
            <a:r>
              <a:rPr lang="en-US" sz="2500" b="0" i="0" dirty="0">
                <a:solidFill>
                  <a:srgbClr val="000000"/>
                </a:solidFill>
                <a:effectLst/>
                <a:latin typeface="Corbel" panose="020B0503020204020204" pitchFamily="34" charset="0"/>
              </a:rPr>
              <a:t>uch faster in terms of training and inference time</a:t>
            </a:r>
          </a:p>
          <a:p>
            <a:pPr marL="342900" indent="-342900">
              <a:buFont typeface="Arial" panose="020B0604020202020204" pitchFamily="34" charset="0"/>
              <a:buChar char="•"/>
            </a:pPr>
            <a:endParaRPr lang="en-US" sz="2500" dirty="0">
              <a:latin typeface="Corbel" panose="020B0503020204020204" pitchFamily="34" charset="0"/>
            </a:endParaRPr>
          </a:p>
          <a:p>
            <a:pPr marL="342900" indent="-342900">
              <a:buFont typeface="Arial" panose="020B0604020202020204" pitchFamily="34" charset="0"/>
              <a:buChar char="•"/>
            </a:pPr>
            <a:r>
              <a:rPr lang="en-US" sz="2500" b="0" i="0" dirty="0">
                <a:solidFill>
                  <a:srgbClr val="000000"/>
                </a:solidFill>
                <a:effectLst/>
                <a:latin typeface="Corbel" panose="020B0503020204020204" pitchFamily="34" charset="0"/>
              </a:rPr>
              <a:t>Maintain similar or even higher classification accuracy</a:t>
            </a:r>
            <a:r>
              <a:rPr lang="en-US" sz="2500" dirty="0">
                <a:latin typeface="Corbel" panose="020B0503020204020204" pitchFamily="34" charset="0"/>
              </a:rPr>
              <a:t> </a:t>
            </a:r>
            <a:br>
              <a:rPr lang="en-US" dirty="0"/>
            </a:br>
            <a:endParaRPr lang="en-HK" dirty="0"/>
          </a:p>
        </p:txBody>
      </p:sp>
    </p:spTree>
    <p:extLst>
      <p:ext uri="{BB962C8B-B14F-4D97-AF65-F5344CB8AC3E}">
        <p14:creationId xmlns:p14="http://schemas.microsoft.com/office/powerpoint/2010/main" val="178500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dirty="0">
                <a:solidFill>
                  <a:schemeClr val="tx1"/>
                </a:solidFill>
                <a:latin typeface="Corbel" panose="020B0503020204020204" pitchFamily="34" charset="0"/>
              </a:rPr>
              <a:t>5</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000" dirty="0">
                <a:solidFill>
                  <a:schemeClr val="tx1"/>
                </a:solidFill>
                <a:latin typeface="Corbel"/>
                <a:ea typeface="Corbel"/>
                <a:cs typeface="Corbel"/>
                <a:sym typeface="Corbel"/>
              </a:rPr>
              <a:t>Experimental Result</a:t>
            </a:r>
            <a:br>
              <a:rPr lang="en-US" sz="900" dirty="0"/>
            </a:br>
            <a:br>
              <a:rPr lang="en-US" sz="2000" dirty="0"/>
            </a:br>
            <a:endParaRPr lang="en-US" dirty="0"/>
          </a:p>
        </p:txBody>
      </p:sp>
    </p:spTree>
    <p:extLst>
      <p:ext uri="{BB962C8B-B14F-4D97-AF65-F5344CB8AC3E}">
        <p14:creationId xmlns:p14="http://schemas.microsoft.com/office/powerpoint/2010/main" val="145377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5.1.1 </a:t>
            </a:r>
            <a:r>
              <a:rPr lang="en-HK" sz="3000" i="0" dirty="0">
                <a:solidFill>
                  <a:srgbClr val="000000"/>
                </a:solidFill>
                <a:effectLst/>
                <a:latin typeface="Corbel" panose="020B0503020204020204" pitchFamily="34" charset="0"/>
              </a:rPr>
              <a:t>Multi-Person Detector - Preliminary</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113108" y="761353"/>
            <a:ext cx="6311446" cy="1077218"/>
          </a:xfrm>
          <a:prstGeom prst="rect">
            <a:avLst/>
          </a:prstGeom>
          <a:noFill/>
        </p:spPr>
        <p:txBody>
          <a:bodyPr wrap="square">
            <a:spAutoFit/>
          </a:bodyPr>
          <a:lstStyle/>
          <a:p>
            <a:pPr marL="342900" indent="-342900">
              <a:buFont typeface="Arial" panose="020B0604020202020204" pitchFamily="34" charset="0"/>
              <a:buChar char="•"/>
            </a:pPr>
            <a:r>
              <a:rPr lang="en-US" sz="2500" b="0" i="0" dirty="0" err="1">
                <a:solidFill>
                  <a:srgbClr val="000000"/>
                </a:solidFill>
                <a:effectLst/>
                <a:latin typeface="Corbel" panose="020B0503020204020204" pitchFamily="34" charset="0"/>
              </a:rPr>
              <a:t>RAPiD</a:t>
            </a:r>
            <a:r>
              <a:rPr lang="en-US" sz="2500" b="0" i="0" dirty="0">
                <a:solidFill>
                  <a:srgbClr val="000000"/>
                </a:solidFill>
                <a:effectLst/>
                <a:latin typeface="Corbel" panose="020B0503020204020204" pitchFamily="34" charset="0"/>
              </a:rPr>
              <a:t> architecture implementation </a:t>
            </a:r>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          ~</a:t>
            </a:r>
            <a:r>
              <a:rPr lang="en-US" sz="2500" dirty="0">
                <a:latin typeface="+mj-lt"/>
              </a:rPr>
              <a:t>80%</a:t>
            </a:r>
            <a:br>
              <a:rPr lang="en-US" dirty="0"/>
            </a:br>
            <a:endParaRPr lang="en-HK"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40230BF-3194-4EC9-8FF3-DD2E8EECC025}"/>
                  </a:ext>
                </a:extLst>
              </p:cNvPr>
              <p:cNvSpPr txBox="1"/>
              <p:nvPr/>
            </p:nvSpPr>
            <p:spPr>
              <a:xfrm>
                <a:off x="5271394" y="670647"/>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24" name="TextBox 23">
                <a:extLst>
                  <a:ext uri="{FF2B5EF4-FFF2-40B4-BE49-F238E27FC236}">
                    <a16:creationId xmlns:a16="http://schemas.microsoft.com/office/drawing/2014/main" id="{A40230BF-3194-4EC9-8FF3-DD2E8EECC025}"/>
                  </a:ext>
                </a:extLst>
              </p:cNvPr>
              <p:cNvSpPr txBox="1">
                <a:spLocks noRot="1" noChangeAspect="1" noMove="1" noResize="1" noEditPoints="1" noAdjustHandles="1" noChangeArrowheads="1" noChangeShapeType="1" noTextEdit="1"/>
              </p:cNvSpPr>
              <p:nvPr/>
            </p:nvSpPr>
            <p:spPr>
              <a:xfrm>
                <a:off x="5271394" y="670647"/>
                <a:ext cx="736600" cy="461665"/>
              </a:xfrm>
              <a:prstGeom prst="rect">
                <a:avLst/>
              </a:prstGeom>
              <a:blipFill>
                <a:blip r:embed="rId4"/>
                <a:stretch>
                  <a:fillRect/>
                </a:stretch>
              </a:blipFill>
            </p:spPr>
            <p:txBody>
              <a:bodyPr/>
              <a:lstStyle/>
              <a:p>
                <a:r>
                  <a:rPr lang="en-HK">
                    <a:noFill/>
                  </a:rPr>
                  <a:t> </a:t>
                </a:r>
              </a:p>
            </p:txBody>
          </p:sp>
        </mc:Fallback>
      </mc:AlternateContent>
      <p:sp>
        <p:nvSpPr>
          <p:cNvPr id="25" name="Arrow: Right 24">
            <a:extLst>
              <a:ext uri="{FF2B5EF4-FFF2-40B4-BE49-F238E27FC236}">
                <a16:creationId xmlns:a16="http://schemas.microsoft.com/office/drawing/2014/main" id="{3CC0E368-55C0-42B1-88B4-5B13FAC09F35}"/>
              </a:ext>
            </a:extLst>
          </p:cNvPr>
          <p:cNvSpPr/>
          <p:nvPr/>
        </p:nvSpPr>
        <p:spPr>
          <a:xfrm>
            <a:off x="1546755" y="2162956"/>
            <a:ext cx="528320"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6" name="Rectangle: Rounded Corners 25">
            <a:extLst>
              <a:ext uri="{FF2B5EF4-FFF2-40B4-BE49-F238E27FC236}">
                <a16:creationId xmlns:a16="http://schemas.microsoft.com/office/drawing/2014/main" id="{29036922-BEB5-43F2-840E-9AC0399A6CFA}"/>
              </a:ext>
            </a:extLst>
          </p:cNvPr>
          <p:cNvSpPr/>
          <p:nvPr/>
        </p:nvSpPr>
        <p:spPr>
          <a:xfrm>
            <a:off x="2259264" y="1771237"/>
            <a:ext cx="1400175" cy="107721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endParaRPr lang="en-HK" sz="1500" dirty="0">
              <a:solidFill>
                <a:schemeClr val="tx1"/>
              </a:solidFill>
            </a:endParaRPr>
          </a:p>
        </p:txBody>
      </p:sp>
      <p:sp>
        <p:nvSpPr>
          <p:cNvPr id="27" name="Rectangle: Rounded Corners 26">
            <a:extLst>
              <a:ext uri="{FF2B5EF4-FFF2-40B4-BE49-F238E27FC236}">
                <a16:creationId xmlns:a16="http://schemas.microsoft.com/office/drawing/2014/main" id="{736A1FF8-C530-4EF2-B4BF-BC40A282AD9A}"/>
              </a:ext>
            </a:extLst>
          </p:cNvPr>
          <p:cNvSpPr/>
          <p:nvPr/>
        </p:nvSpPr>
        <p:spPr>
          <a:xfrm>
            <a:off x="1936635" y="2893383"/>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500" dirty="0">
                <a:latin typeface="Corbel" panose="020B0503020204020204" pitchFamily="34" charset="0"/>
              </a:rPr>
              <a:t>Preprocessing process</a:t>
            </a:r>
          </a:p>
        </p:txBody>
      </p:sp>
      <p:sp>
        <p:nvSpPr>
          <p:cNvPr id="28" name="Arrow: Right 27">
            <a:extLst>
              <a:ext uri="{FF2B5EF4-FFF2-40B4-BE49-F238E27FC236}">
                <a16:creationId xmlns:a16="http://schemas.microsoft.com/office/drawing/2014/main" id="{D489801A-D5E9-4F52-B573-F49B53BF9C56}"/>
              </a:ext>
            </a:extLst>
          </p:cNvPr>
          <p:cNvSpPr/>
          <p:nvPr/>
        </p:nvSpPr>
        <p:spPr>
          <a:xfrm>
            <a:off x="3826849" y="2162956"/>
            <a:ext cx="528320"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9" name="Rectangle: Rounded Corners 28">
            <a:extLst>
              <a:ext uri="{FF2B5EF4-FFF2-40B4-BE49-F238E27FC236}">
                <a16:creationId xmlns:a16="http://schemas.microsoft.com/office/drawing/2014/main" id="{33A4FDF2-A623-4835-8E07-82F72B3F6806}"/>
              </a:ext>
            </a:extLst>
          </p:cNvPr>
          <p:cNvSpPr/>
          <p:nvPr/>
        </p:nvSpPr>
        <p:spPr>
          <a:xfrm>
            <a:off x="-259849" y="2739660"/>
            <a:ext cx="2164080" cy="82590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Datasets: </a:t>
            </a:r>
            <a:r>
              <a:rPr lang="en-HK" sz="1200" b="0" i="0" dirty="0">
                <a:solidFill>
                  <a:srgbClr val="000000"/>
                </a:solidFill>
                <a:effectLst/>
                <a:latin typeface="Corbel" panose="020B0503020204020204" pitchFamily="34" charset="0"/>
              </a:rPr>
              <a:t>CEPDOF and HABBOF</a:t>
            </a:r>
            <a:r>
              <a:rPr lang="en-HK" sz="1200" dirty="0">
                <a:latin typeface="Corbel" panose="020B0503020204020204" pitchFamily="34" charset="0"/>
              </a:rPr>
              <a:t> </a:t>
            </a:r>
          </a:p>
          <a:p>
            <a:pPr algn="ctr"/>
            <a:r>
              <a:rPr lang="en-US" sz="1200" dirty="0">
                <a:latin typeface="Corbel" panose="020B0503020204020204" pitchFamily="34" charset="0"/>
              </a:rPr>
              <a:t>Images + Annotations</a:t>
            </a:r>
          </a:p>
        </p:txBody>
      </p:sp>
      <p:pic>
        <p:nvPicPr>
          <p:cNvPr id="30" name="Picture 29" descr="A picture containing text, indoor&#10;&#10;Description automatically generated">
            <a:extLst>
              <a:ext uri="{FF2B5EF4-FFF2-40B4-BE49-F238E27FC236}">
                <a16:creationId xmlns:a16="http://schemas.microsoft.com/office/drawing/2014/main" id="{3075C769-7C61-4883-A619-D744703FF028}"/>
              </a:ext>
            </a:extLst>
          </p:cNvPr>
          <p:cNvPicPr>
            <a:picLocks noChangeAspect="1"/>
          </p:cNvPicPr>
          <p:nvPr/>
        </p:nvPicPr>
        <p:blipFill>
          <a:blip r:embed="rId5"/>
          <a:stretch>
            <a:fillRect/>
          </a:stretch>
        </p:blipFill>
        <p:spPr>
          <a:xfrm>
            <a:off x="260188" y="1712854"/>
            <a:ext cx="1124007" cy="1124007"/>
          </a:xfrm>
          <a:prstGeom prst="rect">
            <a:avLst/>
          </a:prstGeom>
        </p:spPr>
      </p:pic>
      <p:sp>
        <p:nvSpPr>
          <p:cNvPr id="31" name="Rectangle: Rounded Corners 30">
            <a:extLst>
              <a:ext uri="{FF2B5EF4-FFF2-40B4-BE49-F238E27FC236}">
                <a16:creationId xmlns:a16="http://schemas.microsoft.com/office/drawing/2014/main" id="{44ACB97B-2BF3-4112-AD10-79BA2925C5EA}"/>
              </a:ext>
            </a:extLst>
          </p:cNvPr>
          <p:cNvSpPr/>
          <p:nvPr/>
        </p:nvSpPr>
        <p:spPr>
          <a:xfrm>
            <a:off x="4091009" y="2858166"/>
            <a:ext cx="2247900" cy="67056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Normalized tensors of</a:t>
            </a:r>
          </a:p>
          <a:p>
            <a:pPr algn="ctr"/>
            <a:r>
              <a:rPr lang="en-US" sz="1200" dirty="0">
                <a:latin typeface="Corbel" panose="020B0503020204020204" pitchFamily="34" charset="0"/>
              </a:rPr>
              <a:t>1024x1024 spatial resolution</a:t>
            </a:r>
          </a:p>
        </p:txBody>
      </p:sp>
      <p:pic>
        <p:nvPicPr>
          <p:cNvPr id="32" name="Picture 31">
            <a:extLst>
              <a:ext uri="{FF2B5EF4-FFF2-40B4-BE49-F238E27FC236}">
                <a16:creationId xmlns:a16="http://schemas.microsoft.com/office/drawing/2014/main" id="{9BB55377-3596-4D9D-88E1-2184A0CC506E}"/>
              </a:ext>
            </a:extLst>
          </p:cNvPr>
          <p:cNvPicPr>
            <a:picLocks noChangeAspect="1"/>
          </p:cNvPicPr>
          <p:nvPr/>
        </p:nvPicPr>
        <p:blipFill>
          <a:blip r:embed="rId6"/>
          <a:stretch>
            <a:fillRect/>
          </a:stretch>
        </p:blipFill>
        <p:spPr>
          <a:xfrm>
            <a:off x="4539956" y="1667943"/>
            <a:ext cx="1400175" cy="1285875"/>
          </a:xfrm>
          <a:prstGeom prst="rect">
            <a:avLst/>
          </a:prstGeom>
        </p:spPr>
      </p:pic>
      <p:sp>
        <p:nvSpPr>
          <p:cNvPr id="34" name="Rectangle: Rounded Corners 33">
            <a:extLst>
              <a:ext uri="{FF2B5EF4-FFF2-40B4-BE49-F238E27FC236}">
                <a16:creationId xmlns:a16="http://schemas.microsoft.com/office/drawing/2014/main" id="{4BD0E9DB-830B-447D-BACF-EC5CECF1A380}"/>
              </a:ext>
            </a:extLst>
          </p:cNvPr>
          <p:cNvSpPr/>
          <p:nvPr/>
        </p:nvSpPr>
        <p:spPr>
          <a:xfrm>
            <a:off x="273959" y="3571222"/>
            <a:ext cx="2247900" cy="107721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learning rate = 1.e-4</a:t>
            </a:r>
          </a:p>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momentum = 0.9</a:t>
            </a:r>
          </a:p>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weight decay = 5.e-4</a:t>
            </a:r>
            <a:endParaRPr lang="en-US" sz="1500" b="0" i="0" u="none" strike="noStrike" cap="none" dirty="0">
              <a:solidFill>
                <a:schemeClr val="dk1"/>
              </a:solidFill>
              <a:latin typeface="Corbel"/>
              <a:ea typeface="Corbel"/>
              <a:cs typeface="Corbel"/>
              <a:sym typeface="Corbel"/>
            </a:endParaRPr>
          </a:p>
        </p:txBody>
      </p:sp>
      <p:sp>
        <p:nvSpPr>
          <p:cNvPr id="35" name="Rectangle: Rounded Corners 34">
            <a:extLst>
              <a:ext uri="{FF2B5EF4-FFF2-40B4-BE49-F238E27FC236}">
                <a16:creationId xmlns:a16="http://schemas.microsoft.com/office/drawing/2014/main" id="{1D0C4E46-A04A-4BFE-BEE4-EF8F35447480}"/>
              </a:ext>
            </a:extLst>
          </p:cNvPr>
          <p:cNvSpPr/>
          <p:nvPr/>
        </p:nvSpPr>
        <p:spPr>
          <a:xfrm>
            <a:off x="407309" y="4640106"/>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SGD Optimizer</a:t>
            </a:r>
          </a:p>
        </p:txBody>
      </p:sp>
      <p:sp>
        <p:nvSpPr>
          <p:cNvPr id="4" name="Cross 3">
            <a:extLst>
              <a:ext uri="{FF2B5EF4-FFF2-40B4-BE49-F238E27FC236}">
                <a16:creationId xmlns:a16="http://schemas.microsoft.com/office/drawing/2014/main" id="{A144A92A-C141-40EB-8C20-ECF200D8BC29}"/>
              </a:ext>
            </a:extLst>
          </p:cNvPr>
          <p:cNvSpPr/>
          <p:nvPr/>
        </p:nvSpPr>
        <p:spPr>
          <a:xfrm>
            <a:off x="2864759" y="3990816"/>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8" name="Rectangle: Rounded Corners 37">
            <a:extLst>
              <a:ext uri="{FF2B5EF4-FFF2-40B4-BE49-F238E27FC236}">
                <a16:creationId xmlns:a16="http://schemas.microsoft.com/office/drawing/2014/main" id="{00051AF0-BCB5-4368-8F2D-3FBCAFA62615}"/>
              </a:ext>
            </a:extLst>
          </p:cNvPr>
          <p:cNvSpPr/>
          <p:nvPr/>
        </p:nvSpPr>
        <p:spPr>
          <a:xfrm>
            <a:off x="3659439" y="3558739"/>
            <a:ext cx="2114550" cy="10772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500" dirty="0">
                <a:solidFill>
                  <a:srgbClr val="000000"/>
                </a:solidFill>
                <a:latin typeface="Corbel" panose="020B0503020204020204" pitchFamily="34" charset="0"/>
              </a:rPr>
              <a:t>b</a:t>
            </a:r>
            <a:r>
              <a:rPr lang="en-US" sz="1500" b="0" i="0" dirty="0">
                <a:solidFill>
                  <a:srgbClr val="000000"/>
                </a:solidFill>
                <a:effectLst/>
                <a:latin typeface="Corbel" panose="020B0503020204020204" pitchFamily="34" charset="0"/>
              </a:rPr>
              <a:t>atch size = 16 </a:t>
            </a:r>
          </a:p>
          <a:p>
            <a:pPr marL="285750" indent="-285750">
              <a:buFont typeface="Arial" panose="020B0604020202020204" pitchFamily="34" charset="0"/>
              <a:buChar char="•"/>
            </a:pPr>
            <a:r>
              <a:rPr lang="en-US" sz="1500" dirty="0">
                <a:solidFill>
                  <a:srgbClr val="000000"/>
                </a:solidFill>
                <a:latin typeface="Corbel" panose="020B0503020204020204" pitchFamily="34" charset="0"/>
                <a:ea typeface="Corbel"/>
                <a:cs typeface="Corbel"/>
                <a:sym typeface="Corbel"/>
              </a:rPr>
              <a:t>e</a:t>
            </a:r>
            <a:r>
              <a:rPr lang="en-US" sz="1500" u="none" strike="noStrike" cap="none" dirty="0">
                <a:solidFill>
                  <a:srgbClr val="000000"/>
                </a:solidFill>
                <a:latin typeface="Corbel" panose="020B0503020204020204" pitchFamily="34" charset="0"/>
                <a:ea typeface="Corbel"/>
                <a:cs typeface="Corbel"/>
                <a:sym typeface="Corbel"/>
              </a:rPr>
              <a:t>poch </a:t>
            </a:r>
            <a:r>
              <a:rPr lang="en-HK" sz="1500" u="none" strike="noStrike" cap="none" dirty="0">
                <a:solidFill>
                  <a:srgbClr val="202124"/>
                </a:solidFill>
                <a:latin typeface="Corbel" panose="020B0503020204020204" pitchFamily="34" charset="0"/>
                <a:ea typeface="Corbel"/>
                <a:cs typeface="Corbel"/>
                <a:sym typeface="Corbel"/>
              </a:rPr>
              <a:t>~</a:t>
            </a:r>
            <a:r>
              <a:rPr lang="en-US" sz="1500" u="none" strike="noStrike" cap="none" dirty="0">
                <a:solidFill>
                  <a:srgbClr val="000000"/>
                </a:solidFill>
                <a:latin typeface="Corbel" panose="020B0503020204020204" pitchFamily="34" charset="0"/>
                <a:ea typeface="Corbel"/>
                <a:cs typeface="Corbel"/>
                <a:sym typeface="Corbel"/>
              </a:rPr>
              <a:t> 100</a:t>
            </a:r>
            <a:r>
              <a:rPr lang="en-HK" sz="1500" b="0" i="0" dirty="0">
                <a:solidFill>
                  <a:srgbClr val="202124"/>
                </a:solidFill>
                <a:effectLst/>
                <a:latin typeface="Google Sans"/>
              </a:rPr>
              <a:t>               ≈ </a:t>
            </a:r>
            <a:r>
              <a:rPr lang="en-US" sz="1500" u="none" strike="noStrike" cap="none" dirty="0">
                <a:solidFill>
                  <a:srgbClr val="000000"/>
                </a:solidFill>
                <a:latin typeface="Corbel" panose="020B0503020204020204" pitchFamily="34" charset="0"/>
                <a:ea typeface="Corbel"/>
                <a:cs typeface="Corbel"/>
                <a:sym typeface="Corbel"/>
              </a:rPr>
              <a:t>200000 iterations</a:t>
            </a:r>
            <a:endParaRPr lang="en-US" sz="1500" b="0" i="0" u="none" strike="noStrike" cap="none" dirty="0">
              <a:solidFill>
                <a:schemeClr val="dk1"/>
              </a:solidFill>
              <a:latin typeface="Corbel"/>
              <a:ea typeface="Corbel"/>
              <a:cs typeface="Corbel"/>
              <a:sym typeface="Corbel"/>
            </a:endParaRPr>
          </a:p>
        </p:txBody>
      </p:sp>
      <p:sp>
        <p:nvSpPr>
          <p:cNvPr id="39" name="Rectangle: Rounded Corners 38">
            <a:extLst>
              <a:ext uri="{FF2B5EF4-FFF2-40B4-BE49-F238E27FC236}">
                <a16:creationId xmlns:a16="http://schemas.microsoft.com/office/drawing/2014/main" id="{BDF463E9-2D25-4482-85DA-7DF775B63121}"/>
              </a:ext>
            </a:extLst>
          </p:cNvPr>
          <p:cNvSpPr/>
          <p:nvPr/>
        </p:nvSpPr>
        <p:spPr>
          <a:xfrm>
            <a:off x="3529272" y="4626870"/>
            <a:ext cx="2374884"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Training hyperparameters</a:t>
            </a:r>
          </a:p>
        </p:txBody>
      </p:sp>
      <p:sp>
        <p:nvSpPr>
          <p:cNvPr id="5" name="Right Brace 4">
            <a:extLst>
              <a:ext uri="{FF2B5EF4-FFF2-40B4-BE49-F238E27FC236}">
                <a16:creationId xmlns:a16="http://schemas.microsoft.com/office/drawing/2014/main" id="{9CFFFFF0-2D94-4EFF-A025-2DD65CF4DF4A}"/>
              </a:ext>
            </a:extLst>
          </p:cNvPr>
          <p:cNvSpPr/>
          <p:nvPr/>
        </p:nvSpPr>
        <p:spPr>
          <a:xfrm>
            <a:off x="6161671" y="1768379"/>
            <a:ext cx="419449" cy="3038229"/>
          </a:xfrm>
          <a:prstGeom prst="rightBrace">
            <a:avLst>
              <a:gd name="adj1" fmla="val 3730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HK"/>
          </a:p>
        </p:txBody>
      </p:sp>
      <p:pic>
        <p:nvPicPr>
          <p:cNvPr id="7" name="Picture 6" descr="Chart&#10;&#10;Description automatically generated">
            <a:extLst>
              <a:ext uri="{FF2B5EF4-FFF2-40B4-BE49-F238E27FC236}">
                <a16:creationId xmlns:a16="http://schemas.microsoft.com/office/drawing/2014/main" id="{94DFC83F-ED3D-4E69-991F-752E8AE59DCE}"/>
              </a:ext>
            </a:extLst>
          </p:cNvPr>
          <p:cNvPicPr>
            <a:picLocks noChangeAspect="1"/>
          </p:cNvPicPr>
          <p:nvPr/>
        </p:nvPicPr>
        <p:blipFill>
          <a:blip r:embed="rId7"/>
          <a:stretch>
            <a:fillRect/>
          </a:stretch>
        </p:blipFill>
        <p:spPr>
          <a:xfrm>
            <a:off x="6753365" y="1422759"/>
            <a:ext cx="2218390" cy="1663793"/>
          </a:xfrm>
          <a:prstGeom prst="rect">
            <a:avLst/>
          </a:prstGeom>
        </p:spPr>
      </p:pic>
      <p:sp>
        <p:nvSpPr>
          <p:cNvPr id="43" name="Rectangle: Rounded Corners 42">
            <a:extLst>
              <a:ext uri="{FF2B5EF4-FFF2-40B4-BE49-F238E27FC236}">
                <a16:creationId xmlns:a16="http://schemas.microsoft.com/office/drawing/2014/main" id="{6718602F-91C2-4B6E-9774-07AA913C5DC2}"/>
              </a:ext>
            </a:extLst>
          </p:cNvPr>
          <p:cNvSpPr/>
          <p:nvPr/>
        </p:nvSpPr>
        <p:spPr>
          <a:xfrm>
            <a:off x="2101888" y="3578715"/>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Configuration</a:t>
            </a:r>
          </a:p>
        </p:txBody>
      </p:sp>
      <p:sp>
        <p:nvSpPr>
          <p:cNvPr id="44" name="Rectangle: Rounded Corners 43">
            <a:extLst>
              <a:ext uri="{FF2B5EF4-FFF2-40B4-BE49-F238E27FC236}">
                <a16:creationId xmlns:a16="http://schemas.microsoft.com/office/drawing/2014/main" id="{EDA14795-7FA6-4752-9635-A45349244D79}"/>
              </a:ext>
            </a:extLst>
          </p:cNvPr>
          <p:cNvSpPr/>
          <p:nvPr/>
        </p:nvSpPr>
        <p:spPr>
          <a:xfrm>
            <a:off x="6657209" y="3064234"/>
            <a:ext cx="2374884"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Loss decreases over epoch</a:t>
            </a:r>
          </a:p>
        </p:txBody>
      </p:sp>
      <p:sp>
        <p:nvSpPr>
          <p:cNvPr id="47" name="Arrow: Right 46">
            <a:extLst>
              <a:ext uri="{FF2B5EF4-FFF2-40B4-BE49-F238E27FC236}">
                <a16:creationId xmlns:a16="http://schemas.microsoft.com/office/drawing/2014/main" id="{C0E12D9A-4B4B-4CDF-8442-096EE4A6DFC0}"/>
              </a:ext>
            </a:extLst>
          </p:cNvPr>
          <p:cNvSpPr/>
          <p:nvPr/>
        </p:nvSpPr>
        <p:spPr>
          <a:xfrm rot="5400000">
            <a:off x="7715351" y="3482075"/>
            <a:ext cx="296678" cy="252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6F84215E-8453-4597-B05E-D08EF2F9F8AD}"/>
              </a:ext>
            </a:extLst>
          </p:cNvPr>
          <p:cNvSpPr/>
          <p:nvPr/>
        </p:nvSpPr>
        <p:spPr>
          <a:xfrm>
            <a:off x="6779299" y="3799723"/>
            <a:ext cx="2192456" cy="123463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Corbel" panose="020B0503020204020204" pitchFamily="34" charset="0"/>
              </a:rPr>
              <a:t>At first glance, detector is correctly implemented and trained</a:t>
            </a:r>
            <a:endParaRPr lang="en-HK" dirty="0">
              <a:latin typeface="Corbel" panose="020B0503020204020204" pitchFamily="34" charset="0"/>
            </a:endParaRPr>
          </a:p>
        </p:txBody>
      </p:sp>
    </p:spTree>
    <p:extLst>
      <p:ext uri="{BB962C8B-B14F-4D97-AF65-F5344CB8AC3E}">
        <p14:creationId xmlns:p14="http://schemas.microsoft.com/office/powerpoint/2010/main" val="156208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9" name="Rectangle: Rounded Corners 28">
            <a:extLst>
              <a:ext uri="{FF2B5EF4-FFF2-40B4-BE49-F238E27FC236}">
                <a16:creationId xmlns:a16="http://schemas.microsoft.com/office/drawing/2014/main" id="{4552611D-5C5D-4B86-A284-26E4B1CEE978}"/>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5.1.2 </a:t>
            </a:r>
            <a:r>
              <a:rPr lang="en-HK" sz="3000" i="0" dirty="0">
                <a:solidFill>
                  <a:srgbClr val="000000"/>
                </a:solidFill>
                <a:effectLst/>
                <a:latin typeface="Corbel" panose="020B0503020204020204" pitchFamily="34" charset="0"/>
              </a:rPr>
              <a:t>Multi-Person Detector - Final</a:t>
            </a:r>
            <a:r>
              <a:rPr lang="en-HK" sz="3000" dirty="0">
                <a:latin typeface="Corbel" panose="020B0503020204020204" pitchFamily="34" charset="0"/>
              </a:rPr>
              <a:t> </a:t>
            </a:r>
          </a:p>
        </p:txBody>
      </p:sp>
      <p:sp>
        <p:nvSpPr>
          <p:cNvPr id="30" name="TextBox 29">
            <a:extLst>
              <a:ext uri="{FF2B5EF4-FFF2-40B4-BE49-F238E27FC236}">
                <a16:creationId xmlns:a16="http://schemas.microsoft.com/office/drawing/2014/main" id="{7179E1E0-8286-4478-84E9-C453765B2DEA}"/>
              </a:ext>
            </a:extLst>
          </p:cNvPr>
          <p:cNvSpPr txBox="1"/>
          <p:nvPr/>
        </p:nvSpPr>
        <p:spPr>
          <a:xfrm>
            <a:off x="216345" y="755632"/>
            <a:ext cx="6311446" cy="1077218"/>
          </a:xfrm>
          <a:prstGeom prst="rect">
            <a:avLst/>
          </a:prstGeom>
          <a:noFill/>
        </p:spPr>
        <p:txBody>
          <a:bodyPr wrap="square">
            <a:spAutoFit/>
          </a:bodyPr>
          <a:lstStyle/>
          <a:p>
            <a:pPr marL="342900" indent="-342900">
              <a:buFont typeface="Arial" panose="020B0604020202020204" pitchFamily="34" charset="0"/>
              <a:buChar char="•"/>
            </a:pPr>
            <a:r>
              <a:rPr lang="en-US" sz="2500" b="0" i="0" dirty="0" err="1">
                <a:solidFill>
                  <a:srgbClr val="000000"/>
                </a:solidFill>
                <a:effectLst/>
                <a:latin typeface="Corbel" panose="020B0503020204020204" pitchFamily="34" charset="0"/>
              </a:rPr>
              <a:t>RAPiD</a:t>
            </a:r>
            <a:r>
              <a:rPr lang="en-US" sz="2500" b="0" i="0" dirty="0">
                <a:solidFill>
                  <a:srgbClr val="000000"/>
                </a:solidFill>
                <a:effectLst/>
                <a:latin typeface="Corbel" panose="020B0503020204020204" pitchFamily="34" charset="0"/>
              </a:rPr>
              <a:t> architecture implementation </a:t>
            </a:r>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a:t>
            </a:r>
            <a:endParaRPr lang="en-HK" sz="2800" dirty="0"/>
          </a:p>
          <a:p>
            <a:pPr marL="342900" indent="-342900">
              <a:buFont typeface="Arial" panose="020B0604020202020204" pitchFamily="34" charset="0"/>
              <a:buChar char="•"/>
            </a:pPr>
            <a:endParaRPr lang="en-HK" dirty="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F76B575-0ECF-4E32-9207-62322A8065C8}"/>
                  </a:ext>
                </a:extLst>
              </p:cNvPr>
              <p:cNvSpPr txBox="1"/>
              <p:nvPr/>
            </p:nvSpPr>
            <p:spPr>
              <a:xfrm>
                <a:off x="5374631" y="664926"/>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p:sp>
            <p:nvSpPr>
              <p:cNvPr id="31" name="TextBox 30">
                <a:extLst>
                  <a:ext uri="{FF2B5EF4-FFF2-40B4-BE49-F238E27FC236}">
                    <a16:creationId xmlns:a16="http://schemas.microsoft.com/office/drawing/2014/main" id="{EF76B575-0ECF-4E32-9207-62322A8065C8}"/>
                  </a:ext>
                </a:extLst>
              </p:cNvPr>
              <p:cNvSpPr txBox="1">
                <a:spLocks noRot="1" noChangeAspect="1" noMove="1" noResize="1" noEditPoints="1" noAdjustHandles="1" noChangeArrowheads="1" noChangeShapeType="1" noTextEdit="1"/>
              </p:cNvSpPr>
              <p:nvPr/>
            </p:nvSpPr>
            <p:spPr>
              <a:xfrm>
                <a:off x="5374631" y="664926"/>
                <a:ext cx="736600" cy="461665"/>
              </a:xfrm>
              <a:prstGeom prst="rect">
                <a:avLst/>
              </a:prstGeom>
              <a:blipFill>
                <a:blip r:embed="rId4"/>
                <a:stretch>
                  <a:fillRect/>
                </a:stretch>
              </a:blipFill>
            </p:spPr>
            <p:txBody>
              <a:bodyPr/>
              <a:lstStyle/>
              <a:p>
                <a:r>
                  <a:rPr lang="en-HK">
                    <a:noFill/>
                  </a:rPr>
                  <a:t> </a:t>
                </a:r>
              </a:p>
            </p:txBody>
          </p:sp>
        </mc:Fallback>
      </mc:AlternateContent>
      <p:sp>
        <p:nvSpPr>
          <p:cNvPr id="32" name="Rectangle: Rounded Corners 31">
            <a:extLst>
              <a:ext uri="{FF2B5EF4-FFF2-40B4-BE49-F238E27FC236}">
                <a16:creationId xmlns:a16="http://schemas.microsoft.com/office/drawing/2014/main" id="{58C209A2-5886-4E10-9E54-67BAFE71A4D3}"/>
              </a:ext>
            </a:extLst>
          </p:cNvPr>
          <p:cNvSpPr/>
          <p:nvPr/>
        </p:nvSpPr>
        <p:spPr>
          <a:xfrm>
            <a:off x="2106996" y="1983826"/>
            <a:ext cx="2816180" cy="21348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V</a:t>
            </a:r>
            <a:r>
              <a:rPr lang="en-HK" sz="1500" b="0" i="0" dirty="0">
                <a:solidFill>
                  <a:srgbClr val="FF0000"/>
                </a:solidFill>
                <a:effectLst/>
                <a:latin typeface="Corbel" panose="020B0503020204020204" pitchFamily="34" charset="0"/>
              </a:rPr>
              <a:t>ertical and Horizontal </a:t>
            </a:r>
            <a:r>
              <a:rPr lang="en-HK" sz="1500" dirty="0">
                <a:solidFill>
                  <a:srgbClr val="FF0000"/>
                </a:solidFill>
                <a:latin typeface="Corbel" panose="020B0503020204020204" pitchFamily="34" charset="0"/>
              </a:rPr>
              <a:t>F</a:t>
            </a:r>
            <a:r>
              <a:rPr lang="en-HK" sz="1500" b="0" i="0" dirty="0">
                <a:solidFill>
                  <a:srgbClr val="FF0000"/>
                </a:solidFill>
                <a:effectLst/>
                <a:latin typeface="Corbel" panose="020B0503020204020204" pitchFamily="34" charset="0"/>
              </a:rPr>
              <a:t>lip</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Rotation</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B</a:t>
            </a:r>
            <a:r>
              <a:rPr lang="en-HK" sz="1500" b="0" i="0" dirty="0">
                <a:solidFill>
                  <a:srgbClr val="FF0000"/>
                </a:solidFill>
                <a:effectLst/>
                <a:latin typeface="Corbel" panose="020B0503020204020204" pitchFamily="34" charset="0"/>
              </a:rPr>
              <a:t>rightness and Contrast </a:t>
            </a:r>
            <a:r>
              <a:rPr lang="en-HK" sz="1500" dirty="0">
                <a:solidFill>
                  <a:srgbClr val="FF0000"/>
                </a:solidFill>
                <a:latin typeface="Corbel" panose="020B0503020204020204" pitchFamily="34" charset="0"/>
              </a:rPr>
              <a:t>A</a:t>
            </a:r>
            <a:r>
              <a:rPr lang="en-HK" sz="1500" b="0" i="0" dirty="0">
                <a:solidFill>
                  <a:srgbClr val="FF0000"/>
                </a:solidFill>
                <a:effectLst/>
                <a:latin typeface="Corbel" panose="020B0503020204020204" pitchFamily="34" charset="0"/>
              </a:rPr>
              <a:t>djustment</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Colour Jitter</a:t>
            </a:r>
          </a:p>
        </p:txBody>
      </p:sp>
      <p:pic>
        <p:nvPicPr>
          <p:cNvPr id="33" name="Picture 32" descr="A picture containing text, indoor&#10;&#10;Description automatically generated">
            <a:extLst>
              <a:ext uri="{FF2B5EF4-FFF2-40B4-BE49-F238E27FC236}">
                <a16:creationId xmlns:a16="http://schemas.microsoft.com/office/drawing/2014/main" id="{6C264848-7F6D-455C-90FE-E0341FAE7024}"/>
              </a:ext>
            </a:extLst>
          </p:cNvPr>
          <p:cNvPicPr>
            <a:picLocks noChangeAspect="1"/>
          </p:cNvPicPr>
          <p:nvPr/>
        </p:nvPicPr>
        <p:blipFill>
          <a:blip r:embed="rId5"/>
          <a:stretch>
            <a:fillRect/>
          </a:stretch>
        </p:blipFill>
        <p:spPr>
          <a:xfrm>
            <a:off x="232606" y="2428660"/>
            <a:ext cx="1124007" cy="1124007"/>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CFB07CB-0992-40BB-8B05-C9708C13EA4C}"/>
                  </a:ext>
                </a:extLst>
              </p:cNvPr>
              <p:cNvSpPr txBox="1"/>
              <p:nvPr/>
            </p:nvSpPr>
            <p:spPr>
              <a:xfrm>
                <a:off x="5368753" y="1107004"/>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p:sp>
            <p:nvSpPr>
              <p:cNvPr id="34" name="TextBox 33">
                <a:extLst>
                  <a:ext uri="{FF2B5EF4-FFF2-40B4-BE49-F238E27FC236}">
                    <a16:creationId xmlns:a16="http://schemas.microsoft.com/office/drawing/2014/main" id="{1CFB07CB-0992-40BB-8B05-C9708C13EA4C}"/>
                  </a:ext>
                </a:extLst>
              </p:cNvPr>
              <p:cNvSpPr txBox="1">
                <a:spLocks noRot="1" noChangeAspect="1" noMove="1" noResize="1" noEditPoints="1" noAdjustHandles="1" noChangeArrowheads="1" noChangeShapeType="1" noTextEdit="1"/>
              </p:cNvSpPr>
              <p:nvPr/>
            </p:nvSpPr>
            <p:spPr>
              <a:xfrm>
                <a:off x="5368753" y="1107004"/>
                <a:ext cx="736600" cy="461665"/>
              </a:xfrm>
              <a:prstGeom prst="rect">
                <a:avLst/>
              </a:prstGeom>
              <a:blipFill>
                <a:blip r:embed="rId6"/>
                <a:stretch>
                  <a:fillRect/>
                </a:stretch>
              </a:blipFill>
            </p:spPr>
            <p:txBody>
              <a:bodyPr/>
              <a:lstStyle/>
              <a:p>
                <a:r>
                  <a:rPr lang="en-HK">
                    <a:noFill/>
                  </a:rPr>
                  <a:t> </a:t>
                </a:r>
              </a:p>
            </p:txBody>
          </p:sp>
        </mc:Fallback>
      </mc:AlternateContent>
      <p:sp>
        <p:nvSpPr>
          <p:cNvPr id="35" name="Rectangle: Rounded Corners 34">
            <a:extLst>
              <a:ext uri="{FF2B5EF4-FFF2-40B4-BE49-F238E27FC236}">
                <a16:creationId xmlns:a16="http://schemas.microsoft.com/office/drawing/2014/main" id="{D3F92BEA-714A-4DBB-A4FB-45246357682C}"/>
              </a:ext>
            </a:extLst>
          </p:cNvPr>
          <p:cNvSpPr/>
          <p:nvPr/>
        </p:nvSpPr>
        <p:spPr>
          <a:xfrm>
            <a:off x="-148296" y="3540960"/>
            <a:ext cx="1981200" cy="4523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70:30 </a:t>
            </a:r>
            <a:r>
              <a:rPr lang="en-US" sz="1500" dirty="0" err="1">
                <a:latin typeface="Corbel" panose="020B0503020204020204" pitchFamily="34" charset="0"/>
              </a:rPr>
              <a:t>Train:Val</a:t>
            </a:r>
            <a:r>
              <a:rPr lang="en-US" sz="1500" dirty="0">
                <a:latin typeface="Corbel" panose="020B0503020204020204" pitchFamily="34" charset="0"/>
              </a:rPr>
              <a:t> Split</a:t>
            </a:r>
          </a:p>
        </p:txBody>
      </p:sp>
      <p:graphicFrame>
        <p:nvGraphicFramePr>
          <p:cNvPr id="36" name="Table 2">
            <a:extLst>
              <a:ext uri="{FF2B5EF4-FFF2-40B4-BE49-F238E27FC236}">
                <a16:creationId xmlns:a16="http://schemas.microsoft.com/office/drawing/2014/main" id="{2A508A1D-A204-49F5-BF78-651418F01C91}"/>
              </a:ext>
            </a:extLst>
          </p:cNvPr>
          <p:cNvGraphicFramePr>
            <a:graphicFrameLocks noGrp="1"/>
          </p:cNvGraphicFramePr>
          <p:nvPr>
            <p:extLst>
              <p:ext uri="{D42A27DB-BD31-4B8C-83A1-F6EECF244321}">
                <p14:modId xmlns:p14="http://schemas.microsoft.com/office/powerpoint/2010/main" val="1857795740"/>
              </p:ext>
            </p:extLst>
          </p:nvPr>
        </p:nvGraphicFramePr>
        <p:xfrm>
          <a:off x="5673559" y="2142728"/>
          <a:ext cx="3470441" cy="1854200"/>
        </p:xfrm>
        <a:graphic>
          <a:graphicData uri="http://schemas.openxmlformats.org/drawingml/2006/table">
            <a:tbl>
              <a:tblPr firstRow="1" bandRow="1">
                <a:tableStyleId>{5C22544A-7EE6-4342-B048-85BDC9FD1C3A}</a:tableStyleId>
              </a:tblPr>
              <a:tblGrid>
                <a:gridCol w="1667788">
                  <a:extLst>
                    <a:ext uri="{9D8B030D-6E8A-4147-A177-3AD203B41FA5}">
                      <a16:colId xmlns:a16="http://schemas.microsoft.com/office/drawing/2014/main" val="111750546"/>
                    </a:ext>
                  </a:extLst>
                </a:gridCol>
                <a:gridCol w="1802653">
                  <a:extLst>
                    <a:ext uri="{9D8B030D-6E8A-4147-A177-3AD203B41FA5}">
                      <a16:colId xmlns:a16="http://schemas.microsoft.com/office/drawing/2014/main" val="3280249340"/>
                    </a:ext>
                  </a:extLst>
                </a:gridCol>
              </a:tblGrid>
              <a:tr h="370840">
                <a:tc>
                  <a:txBody>
                    <a:bodyPr/>
                    <a:lstStyle/>
                    <a:p>
                      <a:pPr algn="ctr"/>
                      <a:r>
                        <a:rPr lang="en-US" dirty="0"/>
                        <a:t>Hyperparameters</a:t>
                      </a:r>
                      <a:endParaRPr lang="en-HK" dirty="0"/>
                    </a:p>
                  </a:txBody>
                  <a:tcPr/>
                </a:tc>
                <a:tc>
                  <a:txBody>
                    <a:bodyPr/>
                    <a:lstStyle/>
                    <a:p>
                      <a:pPr algn="ctr"/>
                      <a:r>
                        <a:rPr lang="en-US" dirty="0"/>
                        <a:t>Tuning Values</a:t>
                      </a:r>
                      <a:endParaRPr lang="en-HK" dirty="0"/>
                    </a:p>
                  </a:txBody>
                  <a:tcPr/>
                </a:tc>
                <a:extLst>
                  <a:ext uri="{0D108BD9-81ED-4DB2-BD59-A6C34878D82A}">
                    <a16:rowId xmlns:a16="http://schemas.microsoft.com/office/drawing/2014/main" val="973743627"/>
                  </a:ext>
                </a:extLst>
              </a:tr>
              <a:tr h="370840">
                <a:tc>
                  <a:txBody>
                    <a:bodyPr/>
                    <a:lstStyle/>
                    <a:p>
                      <a:pPr algn="ctr"/>
                      <a:r>
                        <a:rPr lang="en-US" dirty="0"/>
                        <a:t>Learning Rate</a:t>
                      </a:r>
                      <a:endParaRPr lang="en-HK" dirty="0"/>
                    </a:p>
                  </a:txBody>
                  <a:tcPr/>
                </a:tc>
                <a:tc>
                  <a:txBody>
                    <a:bodyPr/>
                    <a:lstStyle/>
                    <a:p>
                      <a:pPr algn="ctr"/>
                      <a:r>
                        <a:rPr lang="en-US" dirty="0"/>
                        <a:t>1.e-4, 1.e-3</a:t>
                      </a:r>
                      <a:endParaRPr lang="en-HK" dirty="0"/>
                    </a:p>
                  </a:txBody>
                  <a:tcPr/>
                </a:tc>
                <a:extLst>
                  <a:ext uri="{0D108BD9-81ED-4DB2-BD59-A6C34878D82A}">
                    <a16:rowId xmlns:a16="http://schemas.microsoft.com/office/drawing/2014/main" val="433036652"/>
                  </a:ext>
                </a:extLst>
              </a:tr>
              <a:tr h="370840">
                <a:tc>
                  <a:txBody>
                    <a:bodyPr/>
                    <a:lstStyle/>
                    <a:p>
                      <a:pPr algn="ctr"/>
                      <a:r>
                        <a:rPr lang="en-US" dirty="0"/>
                        <a:t>Momentum</a:t>
                      </a:r>
                      <a:endParaRPr lang="en-HK" dirty="0"/>
                    </a:p>
                  </a:txBody>
                  <a:tcPr/>
                </a:tc>
                <a:tc>
                  <a:txBody>
                    <a:bodyPr/>
                    <a:lstStyle/>
                    <a:p>
                      <a:pPr algn="ctr"/>
                      <a:r>
                        <a:rPr lang="en-US" dirty="0"/>
                        <a:t>0.9, 0.95</a:t>
                      </a:r>
                      <a:endParaRPr lang="en-HK" dirty="0"/>
                    </a:p>
                  </a:txBody>
                  <a:tcPr/>
                </a:tc>
                <a:extLst>
                  <a:ext uri="{0D108BD9-81ED-4DB2-BD59-A6C34878D82A}">
                    <a16:rowId xmlns:a16="http://schemas.microsoft.com/office/drawing/2014/main" val="98118634"/>
                  </a:ext>
                </a:extLst>
              </a:tr>
              <a:tr h="370840">
                <a:tc>
                  <a:txBody>
                    <a:bodyPr/>
                    <a:lstStyle/>
                    <a:p>
                      <a:pPr algn="ctr"/>
                      <a:r>
                        <a:rPr lang="en-US" dirty="0"/>
                        <a:t>Weight Decay</a:t>
                      </a:r>
                      <a:endParaRPr lang="en-HK" dirty="0"/>
                    </a:p>
                  </a:txBody>
                  <a:tcPr/>
                </a:tc>
                <a:tc>
                  <a:txBody>
                    <a:bodyPr/>
                    <a:lstStyle/>
                    <a:p>
                      <a:pPr algn="ctr"/>
                      <a:r>
                        <a:rPr lang="en-US" dirty="0"/>
                        <a:t>5.e-4, 5.e-3</a:t>
                      </a:r>
                      <a:endParaRPr lang="en-HK" dirty="0"/>
                    </a:p>
                  </a:txBody>
                  <a:tcPr/>
                </a:tc>
                <a:extLst>
                  <a:ext uri="{0D108BD9-81ED-4DB2-BD59-A6C34878D82A}">
                    <a16:rowId xmlns:a16="http://schemas.microsoft.com/office/drawing/2014/main" val="1648854540"/>
                  </a:ext>
                </a:extLst>
              </a:tr>
              <a:tr h="370840">
                <a:tc>
                  <a:txBody>
                    <a:bodyPr/>
                    <a:lstStyle/>
                    <a:p>
                      <a:pPr algn="ctr"/>
                      <a:r>
                        <a:rPr lang="en-US" dirty="0"/>
                        <a:t>Batch Size</a:t>
                      </a:r>
                      <a:endParaRPr lang="en-HK" dirty="0"/>
                    </a:p>
                  </a:txBody>
                  <a:tcPr/>
                </a:tc>
                <a:tc>
                  <a:txBody>
                    <a:bodyPr/>
                    <a:lstStyle/>
                    <a:p>
                      <a:pPr algn="ctr"/>
                      <a:r>
                        <a:rPr lang="en-US" dirty="0"/>
                        <a:t>8, 16, 32</a:t>
                      </a:r>
                      <a:endParaRPr lang="en-HK" dirty="0"/>
                    </a:p>
                  </a:txBody>
                  <a:tcPr/>
                </a:tc>
                <a:extLst>
                  <a:ext uri="{0D108BD9-81ED-4DB2-BD59-A6C34878D82A}">
                    <a16:rowId xmlns:a16="http://schemas.microsoft.com/office/drawing/2014/main" val="2594250227"/>
                  </a:ext>
                </a:extLst>
              </a:tr>
            </a:tbl>
          </a:graphicData>
        </a:graphic>
      </p:graphicFrame>
      <p:sp>
        <p:nvSpPr>
          <p:cNvPr id="38" name="Cross 37">
            <a:extLst>
              <a:ext uri="{FF2B5EF4-FFF2-40B4-BE49-F238E27FC236}">
                <a16:creationId xmlns:a16="http://schemas.microsoft.com/office/drawing/2014/main" id="{9F9157F4-B113-4DA2-BF0A-769B975C2AB3}"/>
              </a:ext>
            </a:extLst>
          </p:cNvPr>
          <p:cNvSpPr/>
          <p:nvPr/>
        </p:nvSpPr>
        <p:spPr>
          <a:xfrm>
            <a:off x="1504909" y="2846569"/>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9" name="Cross 38">
            <a:extLst>
              <a:ext uri="{FF2B5EF4-FFF2-40B4-BE49-F238E27FC236}">
                <a16:creationId xmlns:a16="http://schemas.microsoft.com/office/drawing/2014/main" id="{B7256E00-FEBC-48F1-ADE4-DA2C04162F5F}"/>
              </a:ext>
            </a:extLst>
          </p:cNvPr>
          <p:cNvSpPr/>
          <p:nvPr/>
        </p:nvSpPr>
        <p:spPr>
          <a:xfrm>
            <a:off x="5062218" y="2767404"/>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43304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5.1.3 Quantitative Result</a:t>
            </a:r>
            <a:endParaRPr lang="en-HK" sz="3000" dirty="0">
              <a:latin typeface="Corbel" panose="020B0503020204020204" pitchFamily="34" charset="0"/>
            </a:endParaRPr>
          </a:p>
        </p:txBody>
      </p:sp>
      <p:sp>
        <p:nvSpPr>
          <p:cNvPr id="2" name="Right Brace 1">
            <a:extLst>
              <a:ext uri="{FF2B5EF4-FFF2-40B4-BE49-F238E27FC236}">
                <a16:creationId xmlns:a16="http://schemas.microsoft.com/office/drawing/2014/main" id="{ACD13437-A4C3-46D9-9D57-F118176DEFB4}"/>
              </a:ext>
            </a:extLst>
          </p:cNvPr>
          <p:cNvSpPr/>
          <p:nvPr/>
        </p:nvSpPr>
        <p:spPr>
          <a:xfrm>
            <a:off x="4677314" y="948350"/>
            <a:ext cx="433976" cy="3922418"/>
          </a:xfrm>
          <a:prstGeom prst="rightBrace">
            <a:avLst>
              <a:gd name="adj1" fmla="val 4288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pic>
        <p:nvPicPr>
          <p:cNvPr id="8" name="Picture 7">
            <a:extLst>
              <a:ext uri="{FF2B5EF4-FFF2-40B4-BE49-F238E27FC236}">
                <a16:creationId xmlns:a16="http://schemas.microsoft.com/office/drawing/2014/main" id="{DDAF65C1-7A15-42B5-A9E8-BA6D2EA52CB1}"/>
              </a:ext>
            </a:extLst>
          </p:cNvPr>
          <p:cNvPicPr>
            <a:picLocks noChangeAspect="1"/>
          </p:cNvPicPr>
          <p:nvPr/>
        </p:nvPicPr>
        <p:blipFill>
          <a:blip r:embed="rId3"/>
          <a:stretch>
            <a:fillRect/>
          </a:stretch>
        </p:blipFill>
        <p:spPr>
          <a:xfrm>
            <a:off x="2178400" y="1025664"/>
            <a:ext cx="2313010" cy="1578764"/>
          </a:xfrm>
          <a:prstGeom prst="rect">
            <a:avLst/>
          </a:prstGeom>
        </p:spPr>
      </p:pic>
      <p:pic>
        <p:nvPicPr>
          <p:cNvPr id="1026" name="Picture 2" descr="F-score - Wikipedia">
            <a:extLst>
              <a:ext uri="{FF2B5EF4-FFF2-40B4-BE49-F238E27FC236}">
                <a16:creationId xmlns:a16="http://schemas.microsoft.com/office/drawing/2014/main" id="{BFD39481-89A2-47D1-A0CF-C9B0D1C50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5664"/>
            <a:ext cx="1992495" cy="362271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E27187-F671-4889-A984-32E44DD760D5}"/>
              </a:ext>
            </a:extLst>
          </p:cNvPr>
          <p:cNvSpPr txBox="1"/>
          <p:nvPr/>
        </p:nvSpPr>
        <p:spPr>
          <a:xfrm>
            <a:off x="2338657" y="2647949"/>
            <a:ext cx="1992495" cy="523220"/>
          </a:xfrm>
          <a:prstGeom prst="rect">
            <a:avLst/>
          </a:prstGeom>
          <a:noFill/>
        </p:spPr>
        <p:txBody>
          <a:bodyPr wrap="square">
            <a:spAutoFit/>
          </a:bodyPr>
          <a:lstStyle/>
          <a:p>
            <a:pPr algn="ctr"/>
            <a:r>
              <a:rPr lang="en-US" sz="1400" dirty="0">
                <a:latin typeface="Corbel" panose="020B0503020204020204" pitchFamily="34" charset="0"/>
                <a:cs typeface="Times New Roman" panose="02020603050405020304" pitchFamily="18" charset="0"/>
              </a:rPr>
              <a:t>Average Precision (AP) at </a:t>
            </a:r>
            <a:r>
              <a:rPr lang="en-US" sz="1400" dirty="0" err="1">
                <a:latin typeface="Corbel" panose="020B0503020204020204" pitchFamily="34" charset="0"/>
                <a:cs typeface="Times New Roman" panose="02020603050405020304" pitchFamily="18" charset="0"/>
              </a:rPr>
              <a:t>IoU</a:t>
            </a:r>
            <a:r>
              <a:rPr lang="en-US" sz="1400" dirty="0">
                <a:latin typeface="Corbel" panose="020B0503020204020204" pitchFamily="34" charset="0"/>
                <a:cs typeface="Times New Roman" panose="02020603050405020304" pitchFamily="18" charset="0"/>
              </a:rPr>
              <a:t> = 0.5 (AP</a:t>
            </a:r>
            <a:r>
              <a:rPr lang="en-US" sz="1400" baseline="-25000" dirty="0">
                <a:latin typeface="Corbel" panose="020B0503020204020204" pitchFamily="34" charset="0"/>
                <a:cs typeface="Times New Roman" panose="02020603050405020304" pitchFamily="18" charset="0"/>
              </a:rPr>
              <a:t>50</a:t>
            </a:r>
            <a:r>
              <a:rPr lang="en-US" sz="1400" dirty="0">
                <a:latin typeface="Corbel" panose="020B0503020204020204" pitchFamily="34" charset="0"/>
                <a:cs typeface="Times New Roman" panose="02020603050405020304" pitchFamily="18" charset="0"/>
              </a:rPr>
              <a:t>) </a:t>
            </a:r>
            <a:endParaRPr lang="en-HK" dirty="0">
              <a:latin typeface="Corbel" panose="020B0503020204020204" pitchFamily="34" charset="0"/>
            </a:endParaRPr>
          </a:p>
        </p:txBody>
      </p:sp>
      <p:sp>
        <p:nvSpPr>
          <p:cNvPr id="16" name="TextBox 15">
            <a:extLst>
              <a:ext uri="{FF2B5EF4-FFF2-40B4-BE49-F238E27FC236}">
                <a16:creationId xmlns:a16="http://schemas.microsoft.com/office/drawing/2014/main" id="{F11B0CF2-7205-4F00-B4E0-56B28B5E482A}"/>
              </a:ext>
            </a:extLst>
          </p:cNvPr>
          <p:cNvSpPr txBox="1"/>
          <p:nvPr/>
        </p:nvSpPr>
        <p:spPr>
          <a:xfrm>
            <a:off x="2338657" y="3390129"/>
            <a:ext cx="1989788" cy="523220"/>
          </a:xfrm>
          <a:prstGeom prst="rect">
            <a:avLst/>
          </a:prstGeom>
          <a:noFill/>
        </p:spPr>
        <p:txBody>
          <a:bodyPr wrap="square">
            <a:spAutoFit/>
          </a:bodyPr>
          <a:lstStyle/>
          <a:p>
            <a:pPr algn="ctr"/>
            <a:r>
              <a:rPr lang="en-US" sz="1400" dirty="0">
                <a:latin typeface="Corbel" panose="020B0503020204020204" pitchFamily="34" charset="0"/>
                <a:cs typeface="Times New Roman" panose="02020603050405020304" pitchFamily="18" charset="0"/>
              </a:rPr>
              <a:t>F-measure at a fixed 0.3 confidence threshold </a:t>
            </a:r>
            <a:endParaRPr lang="en-HK" dirty="0">
              <a:latin typeface="Corbel" panose="020B0503020204020204" pitchFamily="34" charset="0"/>
            </a:endParaRPr>
          </a:p>
        </p:txBody>
      </p:sp>
      <p:pic>
        <p:nvPicPr>
          <p:cNvPr id="1030" name="Picture 6" descr="What is the F-1 measure and why is it useful for imbalanced class problems?  - The Data Scientist">
            <a:extLst>
              <a:ext uri="{FF2B5EF4-FFF2-40B4-BE49-F238E27FC236}">
                <a16:creationId xmlns:a16="http://schemas.microsoft.com/office/drawing/2014/main" id="{AED63AB5-185C-4669-98B6-397B90D63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782" y="3956870"/>
            <a:ext cx="2318451" cy="691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98CA42-B259-4F67-8405-222F6C145344}"/>
              </a:ext>
            </a:extLst>
          </p:cNvPr>
          <p:cNvPicPr>
            <a:picLocks noChangeAspect="1"/>
          </p:cNvPicPr>
          <p:nvPr/>
        </p:nvPicPr>
        <p:blipFill>
          <a:blip r:embed="rId6"/>
          <a:stretch>
            <a:fillRect/>
          </a:stretch>
        </p:blipFill>
        <p:spPr>
          <a:xfrm>
            <a:off x="5291753" y="2215176"/>
            <a:ext cx="3856054" cy="1379340"/>
          </a:xfrm>
          <a:prstGeom prst="rect">
            <a:avLst/>
          </a:prstGeom>
        </p:spPr>
      </p:pic>
    </p:spTree>
    <p:extLst>
      <p:ext uri="{BB962C8B-B14F-4D97-AF65-F5344CB8AC3E}">
        <p14:creationId xmlns:p14="http://schemas.microsoft.com/office/powerpoint/2010/main" val="3449100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5.1.4 Qualitative Result</a:t>
            </a:r>
            <a:endParaRPr lang="en-HK" sz="3000" dirty="0">
              <a:latin typeface="Corbel" panose="020B0503020204020204" pitchFamily="34" charset="0"/>
            </a:endParaRPr>
          </a:p>
        </p:txBody>
      </p:sp>
      <p:grpSp>
        <p:nvGrpSpPr>
          <p:cNvPr id="22" name="Group 21">
            <a:extLst>
              <a:ext uri="{FF2B5EF4-FFF2-40B4-BE49-F238E27FC236}">
                <a16:creationId xmlns:a16="http://schemas.microsoft.com/office/drawing/2014/main" id="{77B18D42-57F3-41BD-AD1D-5CF99C463284}"/>
              </a:ext>
            </a:extLst>
          </p:cNvPr>
          <p:cNvGrpSpPr/>
          <p:nvPr/>
        </p:nvGrpSpPr>
        <p:grpSpPr>
          <a:xfrm>
            <a:off x="2727644" y="670560"/>
            <a:ext cx="4844732" cy="4073525"/>
            <a:chOff x="0" y="0"/>
            <a:chExt cx="5113340" cy="4510752"/>
          </a:xfrm>
        </p:grpSpPr>
        <p:pic>
          <p:nvPicPr>
            <p:cNvPr id="23" name="Picture 22">
              <a:extLst>
                <a:ext uri="{FF2B5EF4-FFF2-40B4-BE49-F238E27FC236}">
                  <a16:creationId xmlns:a16="http://schemas.microsoft.com/office/drawing/2014/main" id="{B5E8BCB6-D134-415B-A82B-4949AD685E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512060" cy="2214245"/>
            </a:xfrm>
            <a:prstGeom prst="rect">
              <a:avLst/>
            </a:prstGeom>
            <a:noFill/>
            <a:ln>
              <a:noFill/>
            </a:ln>
          </p:spPr>
        </p:pic>
        <p:pic>
          <p:nvPicPr>
            <p:cNvPr id="24" name="Picture 23" descr="A picture containing indoor&#10;&#10;Description automatically generated">
              <a:extLst>
                <a:ext uri="{FF2B5EF4-FFF2-40B4-BE49-F238E27FC236}">
                  <a16:creationId xmlns:a16="http://schemas.microsoft.com/office/drawing/2014/main" id="{76152766-B138-4DF4-8BDA-D876718348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1600" y="0"/>
              <a:ext cx="2491740" cy="2213610"/>
            </a:xfrm>
            <a:prstGeom prst="rect">
              <a:avLst/>
            </a:prstGeom>
            <a:noFill/>
            <a:ln>
              <a:noFill/>
            </a:ln>
          </p:spPr>
        </p:pic>
        <p:pic>
          <p:nvPicPr>
            <p:cNvPr id="25" name="Picture 24" descr="A picture containing engine, round&#10;&#10;Description automatically generated">
              <a:extLst>
                <a:ext uri="{FF2B5EF4-FFF2-40B4-BE49-F238E27FC236}">
                  <a16:creationId xmlns:a16="http://schemas.microsoft.com/office/drawing/2014/main" id="{B5C87215-4C92-4862-9A8F-545C6811835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35" y="2314922"/>
              <a:ext cx="2506345" cy="2195830"/>
            </a:xfrm>
            <a:prstGeom prst="rect">
              <a:avLst/>
            </a:prstGeom>
            <a:noFill/>
            <a:ln>
              <a:noFill/>
            </a:ln>
          </p:spPr>
        </p:pic>
        <p:pic>
          <p:nvPicPr>
            <p:cNvPr id="26" name="Picture 25" descr="A high angle view of a building&#10;&#10;Description automatically generated with low confidence">
              <a:extLst>
                <a:ext uri="{FF2B5EF4-FFF2-40B4-BE49-F238E27FC236}">
                  <a16:creationId xmlns:a16="http://schemas.microsoft.com/office/drawing/2014/main" id="{2F203F1C-FA6B-43ED-A561-4D8AF146C51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9220" y="2314922"/>
              <a:ext cx="2484120" cy="2195830"/>
            </a:xfrm>
            <a:prstGeom prst="rect">
              <a:avLst/>
            </a:prstGeom>
            <a:noFill/>
            <a:ln>
              <a:noFill/>
            </a:ln>
          </p:spPr>
        </p:pic>
      </p:grpSp>
    </p:spTree>
    <p:extLst>
      <p:ext uri="{BB962C8B-B14F-4D97-AF65-F5344CB8AC3E}">
        <p14:creationId xmlns:p14="http://schemas.microsoft.com/office/powerpoint/2010/main" val="194434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5.2.1 </a:t>
            </a:r>
            <a:r>
              <a:rPr lang="en-HK" sz="3000" i="0" dirty="0">
                <a:solidFill>
                  <a:srgbClr val="000000"/>
                </a:solidFill>
                <a:effectLst/>
                <a:latin typeface="Corbel" panose="020B0503020204020204" pitchFamily="34" charset="0"/>
              </a:rPr>
              <a:t>Binary Image Classifier - Preliminary</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1282700" y="837871"/>
            <a:ext cx="7452123" cy="2231380"/>
          </a:xfrm>
          <a:prstGeom prst="rect">
            <a:avLst/>
          </a:prstGeom>
          <a:noFill/>
        </p:spPr>
        <p:txBody>
          <a:bodyPr wrap="square">
            <a:spAutoFit/>
          </a:bodyPr>
          <a:lstStyle/>
          <a:p>
            <a:pPr marL="342900" indent="-342900">
              <a:buFont typeface="Arial" panose="020B0604020202020204" pitchFamily="34" charset="0"/>
              <a:buChar char="•"/>
            </a:pPr>
            <a:r>
              <a:rPr lang="en-US" sz="2500" b="0" i="0" dirty="0">
                <a:solidFill>
                  <a:srgbClr val="000000"/>
                </a:solidFill>
                <a:effectLst/>
                <a:latin typeface="Corbel" panose="020B0503020204020204" pitchFamily="34" charset="0"/>
              </a:rPr>
              <a:t>EfficientNetV2 architecture implementation      ~80%   </a:t>
            </a:r>
            <a:endParaRPr lang="en-US" sz="2500" dirty="0">
              <a:latin typeface="Corbel" panose="020B0503020204020204" pitchFamily="34" charset="0"/>
            </a:endParaRPr>
          </a:p>
          <a:p>
            <a:pPr marL="342900" indent="-342900">
              <a:buFont typeface="Arial" panose="020B0604020202020204" pitchFamily="34" charset="0"/>
              <a:buChar char="•"/>
            </a:pPr>
            <a:endParaRPr lang="en-US" sz="2500" dirty="0">
              <a:latin typeface="Corbel" panose="020B0503020204020204" pitchFamily="34" charset="0"/>
            </a:endParaRPr>
          </a:p>
          <a:p>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a:t>
            </a:r>
          </a:p>
          <a:p>
            <a:r>
              <a:rPr lang="en-US" sz="2500" dirty="0">
                <a:latin typeface="Corbel" panose="020B0503020204020204" pitchFamily="34" charset="0"/>
              </a:rPr>
              <a:t>	Limited resources                                 0%  </a:t>
            </a:r>
            <a:r>
              <a:rPr lang="en-US" sz="2500" dirty="0">
                <a:latin typeface="+mj-lt"/>
              </a:rPr>
              <a:t>   </a:t>
            </a:r>
            <a:br>
              <a:rPr lang="en-US" dirty="0"/>
            </a:br>
            <a:endParaRPr lang="en-HK" dirty="0"/>
          </a:p>
        </p:txBody>
      </p:sp>
      <p:sp>
        <p:nvSpPr>
          <p:cNvPr id="28" name="Arrow: Right 27">
            <a:extLst>
              <a:ext uri="{FF2B5EF4-FFF2-40B4-BE49-F238E27FC236}">
                <a16:creationId xmlns:a16="http://schemas.microsoft.com/office/drawing/2014/main" id="{F60F3562-8111-47E1-B225-F60C3C1B77F5}"/>
              </a:ext>
            </a:extLst>
          </p:cNvPr>
          <p:cNvSpPr/>
          <p:nvPr/>
        </p:nvSpPr>
        <p:spPr>
          <a:xfrm>
            <a:off x="5249248" y="2424860"/>
            <a:ext cx="872151"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091333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5.2.2 </a:t>
            </a:r>
            <a:r>
              <a:rPr lang="en-HK" sz="3000" i="0" dirty="0">
                <a:solidFill>
                  <a:srgbClr val="000000"/>
                </a:solidFill>
                <a:effectLst/>
                <a:latin typeface="Corbel" panose="020B0503020204020204" pitchFamily="34" charset="0"/>
              </a:rPr>
              <a:t>Binary Image Classifier - Final</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21229" y="636574"/>
            <a:ext cx="7452123" cy="1015663"/>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0000"/>
                </a:solidFill>
                <a:effectLst/>
                <a:latin typeface="Corbel" panose="020B0503020204020204" pitchFamily="34" charset="0"/>
              </a:rPr>
              <a:t>EfficientNetV2 architecture implementation   </a:t>
            </a:r>
            <a:endParaRPr lang="en-US" sz="2000" dirty="0">
              <a:latin typeface="Corbel" panose="020B0503020204020204" pitchFamily="34" charset="0"/>
            </a:endParaRPr>
          </a:p>
          <a:p>
            <a:pPr marL="342900" indent="-342900">
              <a:buFont typeface="Arial" panose="020B0604020202020204" pitchFamily="34" charset="0"/>
              <a:buChar char="•"/>
            </a:pPr>
            <a:r>
              <a:rPr lang="en-US" sz="2000" dirty="0">
                <a:latin typeface="Corbel" panose="020B0503020204020204" pitchFamily="34" charset="0"/>
              </a:rPr>
              <a:t>Training and Fine-tuning process </a:t>
            </a:r>
            <a:r>
              <a:rPr lang="en-US" sz="2000" dirty="0">
                <a:latin typeface="+mj-lt"/>
              </a:rPr>
              <a:t>   </a:t>
            </a:r>
            <a:br>
              <a:rPr lang="en-US" sz="2000" dirty="0"/>
            </a:br>
            <a:endParaRPr lang="en-HK" sz="20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0359866-689E-4D4F-A85C-7DE56F7AA456}"/>
                  </a:ext>
                </a:extLst>
              </p:cNvPr>
              <p:cNvSpPr txBox="1"/>
              <p:nvPr/>
            </p:nvSpPr>
            <p:spPr>
              <a:xfrm>
                <a:off x="4963885" y="566783"/>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p:sp>
            <p:nvSpPr>
              <p:cNvPr id="13" name="TextBox 12">
                <a:extLst>
                  <a:ext uri="{FF2B5EF4-FFF2-40B4-BE49-F238E27FC236}">
                    <a16:creationId xmlns:a16="http://schemas.microsoft.com/office/drawing/2014/main" id="{80359866-689E-4D4F-A85C-7DE56F7AA456}"/>
                  </a:ext>
                </a:extLst>
              </p:cNvPr>
              <p:cNvSpPr txBox="1">
                <a:spLocks noRot="1" noChangeAspect="1" noMove="1" noResize="1" noEditPoints="1" noAdjustHandles="1" noChangeArrowheads="1" noChangeShapeType="1" noTextEdit="1"/>
              </p:cNvSpPr>
              <p:nvPr/>
            </p:nvSpPr>
            <p:spPr>
              <a:xfrm>
                <a:off x="4963885" y="566783"/>
                <a:ext cx="736600" cy="461665"/>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F76B9C9-32CD-4A8C-B1A5-45A4D802456A}"/>
                  </a:ext>
                </a:extLst>
              </p:cNvPr>
              <p:cNvSpPr txBox="1"/>
              <p:nvPr/>
            </p:nvSpPr>
            <p:spPr>
              <a:xfrm>
                <a:off x="4985114" y="872853"/>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p:sp>
            <p:nvSpPr>
              <p:cNvPr id="14" name="TextBox 13">
                <a:extLst>
                  <a:ext uri="{FF2B5EF4-FFF2-40B4-BE49-F238E27FC236}">
                    <a16:creationId xmlns:a16="http://schemas.microsoft.com/office/drawing/2014/main" id="{BF76B9C9-32CD-4A8C-B1A5-45A4D802456A}"/>
                  </a:ext>
                </a:extLst>
              </p:cNvPr>
              <p:cNvSpPr txBox="1">
                <a:spLocks noRot="1" noChangeAspect="1" noMove="1" noResize="1" noEditPoints="1" noAdjustHandles="1" noChangeArrowheads="1" noChangeShapeType="1" noTextEdit="1"/>
              </p:cNvSpPr>
              <p:nvPr/>
            </p:nvSpPr>
            <p:spPr>
              <a:xfrm>
                <a:off x="4985114" y="872853"/>
                <a:ext cx="736600" cy="461665"/>
              </a:xfrm>
              <a:prstGeom prst="rect">
                <a:avLst/>
              </a:prstGeom>
              <a:blipFill>
                <a:blip r:embed="rId5"/>
                <a:stretch>
                  <a:fillRect/>
                </a:stretch>
              </a:blipFill>
            </p:spPr>
            <p:txBody>
              <a:bodyPr/>
              <a:lstStyle/>
              <a:p>
                <a:r>
                  <a:rPr lang="en-HK">
                    <a:noFill/>
                  </a:rPr>
                  <a:t> </a:t>
                </a:r>
              </a:p>
            </p:txBody>
          </p:sp>
        </mc:Fallback>
      </mc:AlternateContent>
      <p:sp>
        <p:nvSpPr>
          <p:cNvPr id="3" name="Oval 2">
            <a:extLst>
              <a:ext uri="{FF2B5EF4-FFF2-40B4-BE49-F238E27FC236}">
                <a16:creationId xmlns:a16="http://schemas.microsoft.com/office/drawing/2014/main" id="{4417683D-97F3-4FBC-94F0-DA5A73B563AE}"/>
              </a:ext>
            </a:extLst>
          </p:cNvPr>
          <p:cNvSpPr/>
          <p:nvPr/>
        </p:nvSpPr>
        <p:spPr>
          <a:xfrm>
            <a:off x="28895" y="2359953"/>
            <a:ext cx="1121568" cy="124045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20" name="Oval 19">
            <a:extLst>
              <a:ext uri="{FF2B5EF4-FFF2-40B4-BE49-F238E27FC236}">
                <a16:creationId xmlns:a16="http://schemas.microsoft.com/office/drawing/2014/main" id="{29BA2A8A-013B-4FBF-A477-BAA560E8DA8C}"/>
              </a:ext>
            </a:extLst>
          </p:cNvPr>
          <p:cNvSpPr/>
          <p:nvPr/>
        </p:nvSpPr>
        <p:spPr>
          <a:xfrm>
            <a:off x="1328186" y="2643720"/>
            <a:ext cx="587706" cy="5970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pic>
        <p:nvPicPr>
          <p:cNvPr id="21" name="Picture 20">
            <a:extLst>
              <a:ext uri="{FF2B5EF4-FFF2-40B4-BE49-F238E27FC236}">
                <a16:creationId xmlns:a16="http://schemas.microsoft.com/office/drawing/2014/main" id="{D14B5835-613D-4758-BD12-7E2532E628A7}"/>
              </a:ext>
            </a:extLst>
          </p:cNvPr>
          <p:cNvPicPr>
            <a:picLocks noChangeAspect="1"/>
          </p:cNvPicPr>
          <p:nvPr/>
        </p:nvPicPr>
        <p:blipFill>
          <a:blip r:embed="rId6"/>
          <a:stretch>
            <a:fillRect/>
          </a:stretch>
        </p:blipFill>
        <p:spPr>
          <a:xfrm>
            <a:off x="258370" y="2998689"/>
            <a:ext cx="218173" cy="461087"/>
          </a:xfrm>
          <a:prstGeom prst="rect">
            <a:avLst/>
          </a:prstGeom>
        </p:spPr>
      </p:pic>
      <p:pic>
        <p:nvPicPr>
          <p:cNvPr id="24" name="Picture 23">
            <a:extLst>
              <a:ext uri="{FF2B5EF4-FFF2-40B4-BE49-F238E27FC236}">
                <a16:creationId xmlns:a16="http://schemas.microsoft.com/office/drawing/2014/main" id="{7F2D489C-1DE4-47B7-B30A-8B42F219AF84}"/>
              </a:ext>
            </a:extLst>
          </p:cNvPr>
          <p:cNvPicPr>
            <a:picLocks noChangeAspect="1"/>
          </p:cNvPicPr>
          <p:nvPr/>
        </p:nvPicPr>
        <p:blipFill>
          <a:blip r:embed="rId7"/>
          <a:stretch>
            <a:fillRect/>
          </a:stretch>
        </p:blipFill>
        <p:spPr>
          <a:xfrm>
            <a:off x="704587" y="2996347"/>
            <a:ext cx="207155" cy="461088"/>
          </a:xfrm>
          <a:prstGeom prst="rect">
            <a:avLst/>
          </a:prstGeom>
        </p:spPr>
      </p:pic>
      <p:pic>
        <p:nvPicPr>
          <p:cNvPr id="25" name="Picture 24">
            <a:extLst>
              <a:ext uri="{FF2B5EF4-FFF2-40B4-BE49-F238E27FC236}">
                <a16:creationId xmlns:a16="http://schemas.microsoft.com/office/drawing/2014/main" id="{8B9AC99A-EC44-4858-800C-B86E7123F806}"/>
              </a:ext>
            </a:extLst>
          </p:cNvPr>
          <p:cNvPicPr>
            <a:picLocks noChangeAspect="1"/>
          </p:cNvPicPr>
          <p:nvPr/>
        </p:nvPicPr>
        <p:blipFill>
          <a:blip r:embed="rId8"/>
          <a:stretch>
            <a:fillRect/>
          </a:stretch>
        </p:blipFill>
        <p:spPr>
          <a:xfrm>
            <a:off x="486414" y="2466650"/>
            <a:ext cx="218173" cy="464803"/>
          </a:xfrm>
          <a:prstGeom prst="rect">
            <a:avLst/>
          </a:prstGeom>
        </p:spPr>
      </p:pic>
      <p:pic>
        <p:nvPicPr>
          <p:cNvPr id="26" name="Picture 25">
            <a:extLst>
              <a:ext uri="{FF2B5EF4-FFF2-40B4-BE49-F238E27FC236}">
                <a16:creationId xmlns:a16="http://schemas.microsoft.com/office/drawing/2014/main" id="{7D22E788-3449-4951-9F30-2668A6CBD99F}"/>
              </a:ext>
            </a:extLst>
          </p:cNvPr>
          <p:cNvPicPr>
            <a:picLocks noChangeAspect="1"/>
          </p:cNvPicPr>
          <p:nvPr/>
        </p:nvPicPr>
        <p:blipFill>
          <a:blip r:embed="rId9"/>
          <a:stretch>
            <a:fillRect/>
          </a:stretch>
        </p:blipFill>
        <p:spPr>
          <a:xfrm>
            <a:off x="1498735" y="2712948"/>
            <a:ext cx="244820" cy="464803"/>
          </a:xfrm>
          <a:prstGeom prst="rect">
            <a:avLst/>
          </a:prstGeom>
        </p:spPr>
      </p:pic>
      <p:sp>
        <p:nvSpPr>
          <p:cNvPr id="27" name="Rectangle: Rounded Corners 26">
            <a:extLst>
              <a:ext uri="{FF2B5EF4-FFF2-40B4-BE49-F238E27FC236}">
                <a16:creationId xmlns:a16="http://schemas.microsoft.com/office/drawing/2014/main" id="{26677B5B-0988-44DF-8CDF-6748630E3F66}"/>
              </a:ext>
            </a:extLst>
          </p:cNvPr>
          <p:cNvSpPr/>
          <p:nvPr/>
        </p:nvSpPr>
        <p:spPr>
          <a:xfrm>
            <a:off x="-23307" y="3584680"/>
            <a:ext cx="1981200" cy="4523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70:30 </a:t>
            </a:r>
            <a:r>
              <a:rPr lang="en-US" sz="1500" dirty="0" err="1">
                <a:latin typeface="Corbel" panose="020B0503020204020204" pitchFamily="34" charset="0"/>
              </a:rPr>
              <a:t>Train:Val</a:t>
            </a:r>
            <a:r>
              <a:rPr lang="en-US" sz="1500" dirty="0">
                <a:latin typeface="Corbel" panose="020B0503020204020204" pitchFamily="34" charset="0"/>
              </a:rPr>
              <a:t> Split</a:t>
            </a:r>
          </a:p>
        </p:txBody>
      </p:sp>
      <p:sp>
        <p:nvSpPr>
          <p:cNvPr id="7" name="Rectangle: Rounded Corners 6">
            <a:extLst>
              <a:ext uri="{FF2B5EF4-FFF2-40B4-BE49-F238E27FC236}">
                <a16:creationId xmlns:a16="http://schemas.microsoft.com/office/drawing/2014/main" id="{EC78185F-8578-4037-A5D5-EFFE4E4F5F99}"/>
              </a:ext>
            </a:extLst>
          </p:cNvPr>
          <p:cNvSpPr/>
          <p:nvPr/>
        </p:nvSpPr>
        <p:spPr>
          <a:xfrm>
            <a:off x="2426352" y="1370237"/>
            <a:ext cx="2615394" cy="35740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31" name="Rectangle: Rounded Corners 30">
            <a:extLst>
              <a:ext uri="{FF2B5EF4-FFF2-40B4-BE49-F238E27FC236}">
                <a16:creationId xmlns:a16="http://schemas.microsoft.com/office/drawing/2014/main" id="{24FC7F03-4CAE-49A8-97C6-06B4A08FA314}"/>
              </a:ext>
            </a:extLst>
          </p:cNvPr>
          <p:cNvSpPr/>
          <p:nvPr/>
        </p:nvSpPr>
        <p:spPr>
          <a:xfrm>
            <a:off x="2609521" y="1501994"/>
            <a:ext cx="2250264" cy="98001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p>
        </p:txBody>
      </p:sp>
      <p:sp>
        <p:nvSpPr>
          <p:cNvPr id="32" name="Rectangle: Rounded Corners 31">
            <a:extLst>
              <a:ext uri="{FF2B5EF4-FFF2-40B4-BE49-F238E27FC236}">
                <a16:creationId xmlns:a16="http://schemas.microsoft.com/office/drawing/2014/main" id="{A3170202-BEEC-4727-A258-6A35A9AE7EE8}"/>
              </a:ext>
            </a:extLst>
          </p:cNvPr>
          <p:cNvSpPr/>
          <p:nvPr/>
        </p:nvSpPr>
        <p:spPr>
          <a:xfrm>
            <a:off x="2626107" y="4021490"/>
            <a:ext cx="2250265" cy="7612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r>
              <a:rPr lang="en-US" dirty="0"/>
              <a:t>Fisheye Distortion</a:t>
            </a:r>
            <a:endParaRPr lang="en-HK" dirty="0"/>
          </a:p>
        </p:txBody>
      </p:sp>
      <p:sp>
        <p:nvSpPr>
          <p:cNvPr id="33" name="Rectangle: Rounded Corners 32">
            <a:extLst>
              <a:ext uri="{FF2B5EF4-FFF2-40B4-BE49-F238E27FC236}">
                <a16:creationId xmlns:a16="http://schemas.microsoft.com/office/drawing/2014/main" id="{FAD0440D-7071-4BC6-AA84-D10AD9D04B5E}"/>
              </a:ext>
            </a:extLst>
          </p:cNvPr>
          <p:cNvSpPr/>
          <p:nvPr/>
        </p:nvSpPr>
        <p:spPr>
          <a:xfrm>
            <a:off x="2626107" y="2552564"/>
            <a:ext cx="2250265" cy="13983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HK" sz="1400" dirty="0">
                <a:solidFill>
                  <a:schemeClr val="tx1"/>
                </a:solidFill>
                <a:latin typeface="Corbel" panose="020B0503020204020204" pitchFamily="34" charset="0"/>
              </a:rPr>
              <a:t>V</a:t>
            </a:r>
            <a:r>
              <a:rPr lang="en-HK" sz="1400" b="0" i="0" dirty="0">
                <a:solidFill>
                  <a:schemeClr val="tx1"/>
                </a:solidFill>
                <a:effectLst/>
                <a:latin typeface="Corbel" panose="020B0503020204020204" pitchFamily="34" charset="0"/>
              </a:rPr>
              <a:t>ertical and </a:t>
            </a:r>
          </a:p>
          <a:p>
            <a:r>
              <a:rPr lang="en-HK" sz="1400" b="0" i="0" dirty="0">
                <a:solidFill>
                  <a:schemeClr val="tx1"/>
                </a:solidFill>
                <a:effectLst/>
                <a:latin typeface="Corbel" panose="020B0503020204020204" pitchFamily="34" charset="0"/>
              </a:rPr>
              <a:t>        Horizontal </a:t>
            </a:r>
            <a:r>
              <a:rPr lang="en-HK" sz="1400" dirty="0">
                <a:solidFill>
                  <a:schemeClr val="tx1"/>
                </a:solidFill>
                <a:latin typeface="Corbel" panose="020B0503020204020204" pitchFamily="34" charset="0"/>
              </a:rPr>
              <a:t>F</a:t>
            </a:r>
            <a:r>
              <a:rPr lang="en-HK" sz="1400" b="0" i="0" dirty="0">
                <a:solidFill>
                  <a:schemeClr val="tx1"/>
                </a:solidFill>
                <a:effectLst/>
                <a:latin typeface="Corbel" panose="020B0503020204020204" pitchFamily="34" charset="0"/>
              </a:rPr>
              <a:t>lip</a:t>
            </a:r>
          </a:p>
          <a:p>
            <a:pPr marL="285750" indent="-285750">
              <a:buFont typeface="Arial" panose="020B0604020202020204" pitchFamily="34" charset="0"/>
              <a:buChar char="•"/>
            </a:pPr>
            <a:r>
              <a:rPr lang="en-HK" sz="1400" dirty="0">
                <a:solidFill>
                  <a:schemeClr val="tx1"/>
                </a:solidFill>
                <a:latin typeface="Corbel" panose="020B0503020204020204" pitchFamily="34" charset="0"/>
              </a:rPr>
              <a:t>B</a:t>
            </a:r>
            <a:r>
              <a:rPr lang="en-HK" sz="1400" b="0" i="0" dirty="0">
                <a:solidFill>
                  <a:schemeClr val="tx1"/>
                </a:solidFill>
                <a:effectLst/>
                <a:latin typeface="Corbel" panose="020B0503020204020204" pitchFamily="34" charset="0"/>
              </a:rPr>
              <a:t>rightness and </a:t>
            </a:r>
          </a:p>
          <a:p>
            <a:r>
              <a:rPr lang="en-HK" sz="1400" dirty="0">
                <a:solidFill>
                  <a:schemeClr val="tx1"/>
                </a:solidFill>
                <a:latin typeface="Corbel" panose="020B0503020204020204" pitchFamily="34" charset="0"/>
              </a:rPr>
              <a:t>        </a:t>
            </a:r>
            <a:r>
              <a:rPr lang="en-HK" sz="1400" b="0" i="0" dirty="0">
                <a:solidFill>
                  <a:schemeClr val="tx1"/>
                </a:solidFill>
                <a:effectLst/>
                <a:latin typeface="Corbel" panose="020B0503020204020204" pitchFamily="34" charset="0"/>
              </a:rPr>
              <a:t>Contrast </a:t>
            </a:r>
            <a:r>
              <a:rPr lang="en-HK" sz="1400" dirty="0">
                <a:solidFill>
                  <a:schemeClr val="tx1"/>
                </a:solidFill>
                <a:latin typeface="Corbel" panose="020B0503020204020204" pitchFamily="34" charset="0"/>
              </a:rPr>
              <a:t>A</a:t>
            </a:r>
            <a:r>
              <a:rPr lang="en-HK" sz="1400" b="0" i="0" dirty="0">
                <a:solidFill>
                  <a:schemeClr val="tx1"/>
                </a:solidFill>
                <a:effectLst/>
                <a:latin typeface="Corbel" panose="020B0503020204020204" pitchFamily="34" charset="0"/>
              </a:rPr>
              <a:t>djustment</a:t>
            </a:r>
          </a:p>
          <a:p>
            <a:pPr marL="285750" indent="-285750">
              <a:buFont typeface="Arial" panose="020B0604020202020204" pitchFamily="34" charset="0"/>
              <a:buChar char="•"/>
            </a:pPr>
            <a:r>
              <a:rPr lang="en-HK" sz="1400" dirty="0">
                <a:solidFill>
                  <a:schemeClr val="tx1"/>
                </a:solidFill>
                <a:latin typeface="Corbel" panose="020B0503020204020204" pitchFamily="34" charset="0"/>
              </a:rPr>
              <a:t>Colour Jitter</a:t>
            </a:r>
          </a:p>
        </p:txBody>
      </p:sp>
      <p:graphicFrame>
        <p:nvGraphicFramePr>
          <p:cNvPr id="34" name="Table 2">
            <a:extLst>
              <a:ext uri="{FF2B5EF4-FFF2-40B4-BE49-F238E27FC236}">
                <a16:creationId xmlns:a16="http://schemas.microsoft.com/office/drawing/2014/main" id="{4C00DBFD-E480-4B52-A40A-C38D1F2C7616}"/>
              </a:ext>
            </a:extLst>
          </p:cNvPr>
          <p:cNvGraphicFramePr>
            <a:graphicFrameLocks noGrp="1"/>
          </p:cNvGraphicFramePr>
          <p:nvPr>
            <p:extLst>
              <p:ext uri="{D42A27DB-BD31-4B8C-83A1-F6EECF244321}">
                <p14:modId xmlns:p14="http://schemas.microsoft.com/office/powerpoint/2010/main" val="4039735535"/>
              </p:ext>
            </p:extLst>
          </p:nvPr>
        </p:nvGraphicFramePr>
        <p:xfrm>
          <a:off x="6351845" y="670560"/>
          <a:ext cx="2424551" cy="1469300"/>
        </p:xfrm>
        <a:graphic>
          <a:graphicData uri="http://schemas.openxmlformats.org/drawingml/2006/table">
            <a:tbl>
              <a:tblPr firstRow="1" bandRow="1">
                <a:tableStyleId>{5C22544A-7EE6-4342-B048-85BDC9FD1C3A}</a:tableStyleId>
              </a:tblPr>
              <a:tblGrid>
                <a:gridCol w="1340818">
                  <a:extLst>
                    <a:ext uri="{9D8B030D-6E8A-4147-A177-3AD203B41FA5}">
                      <a16:colId xmlns:a16="http://schemas.microsoft.com/office/drawing/2014/main" val="111750546"/>
                    </a:ext>
                  </a:extLst>
                </a:gridCol>
                <a:gridCol w="1083733">
                  <a:extLst>
                    <a:ext uri="{9D8B030D-6E8A-4147-A177-3AD203B41FA5}">
                      <a16:colId xmlns:a16="http://schemas.microsoft.com/office/drawing/2014/main" val="3280249340"/>
                    </a:ext>
                  </a:extLst>
                </a:gridCol>
              </a:tblGrid>
              <a:tr h="293860">
                <a:tc>
                  <a:txBody>
                    <a:bodyPr/>
                    <a:lstStyle/>
                    <a:p>
                      <a:pPr algn="ctr"/>
                      <a:r>
                        <a:rPr lang="en-US" sz="1000" dirty="0"/>
                        <a:t>Hyperparameters</a:t>
                      </a:r>
                      <a:endParaRPr lang="en-HK" sz="1000" dirty="0"/>
                    </a:p>
                  </a:txBody>
                  <a:tcPr/>
                </a:tc>
                <a:tc>
                  <a:txBody>
                    <a:bodyPr/>
                    <a:lstStyle/>
                    <a:p>
                      <a:pPr algn="ctr"/>
                      <a:r>
                        <a:rPr lang="en-US" sz="1000" dirty="0"/>
                        <a:t>Tuning Values</a:t>
                      </a:r>
                      <a:endParaRPr lang="en-HK" sz="1000" dirty="0"/>
                    </a:p>
                  </a:txBody>
                  <a:tcPr/>
                </a:tc>
                <a:extLst>
                  <a:ext uri="{0D108BD9-81ED-4DB2-BD59-A6C34878D82A}">
                    <a16:rowId xmlns:a16="http://schemas.microsoft.com/office/drawing/2014/main" val="973743627"/>
                  </a:ext>
                </a:extLst>
              </a:tr>
              <a:tr h="293860">
                <a:tc>
                  <a:txBody>
                    <a:bodyPr/>
                    <a:lstStyle/>
                    <a:p>
                      <a:pPr algn="ctr"/>
                      <a:r>
                        <a:rPr lang="en-US" sz="1000" dirty="0"/>
                        <a:t>Learning Rate</a:t>
                      </a:r>
                      <a:endParaRPr lang="en-HK" sz="1000" dirty="0"/>
                    </a:p>
                  </a:txBody>
                  <a:tcPr/>
                </a:tc>
                <a:tc>
                  <a:txBody>
                    <a:bodyPr/>
                    <a:lstStyle/>
                    <a:p>
                      <a:pPr algn="ctr"/>
                      <a:r>
                        <a:rPr lang="en-US" sz="1000" dirty="0"/>
                        <a:t>1.e-4, 1.e-3</a:t>
                      </a:r>
                      <a:endParaRPr lang="en-HK" sz="1000" dirty="0"/>
                    </a:p>
                  </a:txBody>
                  <a:tcPr/>
                </a:tc>
                <a:extLst>
                  <a:ext uri="{0D108BD9-81ED-4DB2-BD59-A6C34878D82A}">
                    <a16:rowId xmlns:a16="http://schemas.microsoft.com/office/drawing/2014/main" val="433036652"/>
                  </a:ext>
                </a:extLst>
              </a:tr>
              <a:tr h="293860">
                <a:tc>
                  <a:txBody>
                    <a:bodyPr/>
                    <a:lstStyle/>
                    <a:p>
                      <a:pPr algn="ctr"/>
                      <a:r>
                        <a:rPr lang="en-US" sz="1000" dirty="0"/>
                        <a:t>Momentum</a:t>
                      </a:r>
                      <a:endParaRPr lang="en-HK" sz="1000" dirty="0"/>
                    </a:p>
                  </a:txBody>
                  <a:tcPr/>
                </a:tc>
                <a:tc>
                  <a:txBody>
                    <a:bodyPr/>
                    <a:lstStyle/>
                    <a:p>
                      <a:pPr algn="ctr"/>
                      <a:r>
                        <a:rPr lang="en-US" sz="1000" dirty="0"/>
                        <a:t>0.9, 0.95</a:t>
                      </a:r>
                      <a:endParaRPr lang="en-HK" sz="1000" dirty="0"/>
                    </a:p>
                  </a:txBody>
                  <a:tcPr/>
                </a:tc>
                <a:extLst>
                  <a:ext uri="{0D108BD9-81ED-4DB2-BD59-A6C34878D82A}">
                    <a16:rowId xmlns:a16="http://schemas.microsoft.com/office/drawing/2014/main" val="98118634"/>
                  </a:ext>
                </a:extLst>
              </a:tr>
              <a:tr h="293860">
                <a:tc>
                  <a:txBody>
                    <a:bodyPr/>
                    <a:lstStyle/>
                    <a:p>
                      <a:pPr algn="ctr"/>
                      <a:r>
                        <a:rPr lang="en-US" sz="1000" dirty="0"/>
                        <a:t>Weight Decay</a:t>
                      </a:r>
                      <a:endParaRPr lang="en-HK" sz="1000" dirty="0"/>
                    </a:p>
                  </a:txBody>
                  <a:tcPr/>
                </a:tc>
                <a:tc>
                  <a:txBody>
                    <a:bodyPr/>
                    <a:lstStyle/>
                    <a:p>
                      <a:pPr algn="ctr"/>
                      <a:r>
                        <a:rPr lang="en-US" sz="1000" dirty="0"/>
                        <a:t>5.e-4, 5.e-3</a:t>
                      </a:r>
                      <a:endParaRPr lang="en-HK" sz="1000" dirty="0"/>
                    </a:p>
                  </a:txBody>
                  <a:tcPr/>
                </a:tc>
                <a:extLst>
                  <a:ext uri="{0D108BD9-81ED-4DB2-BD59-A6C34878D82A}">
                    <a16:rowId xmlns:a16="http://schemas.microsoft.com/office/drawing/2014/main" val="1648854540"/>
                  </a:ext>
                </a:extLst>
              </a:tr>
              <a:tr h="293860">
                <a:tc>
                  <a:txBody>
                    <a:bodyPr/>
                    <a:lstStyle/>
                    <a:p>
                      <a:pPr algn="ctr"/>
                      <a:r>
                        <a:rPr lang="en-US" sz="1000" dirty="0"/>
                        <a:t>Batch Size</a:t>
                      </a:r>
                      <a:endParaRPr lang="en-HK" sz="1000" dirty="0"/>
                    </a:p>
                  </a:txBody>
                  <a:tcPr/>
                </a:tc>
                <a:tc>
                  <a:txBody>
                    <a:bodyPr/>
                    <a:lstStyle/>
                    <a:p>
                      <a:pPr algn="ctr"/>
                      <a:r>
                        <a:rPr lang="en-US" sz="1000" dirty="0"/>
                        <a:t>8, 16, 32</a:t>
                      </a:r>
                      <a:endParaRPr lang="en-HK" sz="1000" dirty="0"/>
                    </a:p>
                  </a:txBody>
                  <a:tcPr/>
                </a:tc>
                <a:extLst>
                  <a:ext uri="{0D108BD9-81ED-4DB2-BD59-A6C34878D82A}">
                    <a16:rowId xmlns:a16="http://schemas.microsoft.com/office/drawing/2014/main" val="2594250227"/>
                  </a:ext>
                </a:extLst>
              </a:tr>
            </a:tbl>
          </a:graphicData>
        </a:graphic>
      </p:graphicFrame>
      <p:sp>
        <p:nvSpPr>
          <p:cNvPr id="8" name="Rectangle: Rounded Corners 7">
            <a:extLst>
              <a:ext uri="{FF2B5EF4-FFF2-40B4-BE49-F238E27FC236}">
                <a16:creationId xmlns:a16="http://schemas.microsoft.com/office/drawing/2014/main" id="{AC51AAAE-EC7A-4807-8F29-6EFF61AA2751}"/>
              </a:ext>
            </a:extLst>
          </p:cNvPr>
          <p:cNvSpPr/>
          <p:nvPr/>
        </p:nvSpPr>
        <p:spPr>
          <a:xfrm>
            <a:off x="6351845" y="2650546"/>
            <a:ext cx="2492696" cy="24861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40" name="Rectangle: Rounded Corners 39">
            <a:extLst>
              <a:ext uri="{FF2B5EF4-FFF2-40B4-BE49-F238E27FC236}">
                <a16:creationId xmlns:a16="http://schemas.microsoft.com/office/drawing/2014/main" id="{A339BA1F-C167-4AFA-B672-ADB0CD12E150}"/>
              </a:ext>
            </a:extLst>
          </p:cNvPr>
          <p:cNvSpPr/>
          <p:nvPr/>
        </p:nvSpPr>
        <p:spPr>
          <a:xfrm>
            <a:off x="6522385" y="2752902"/>
            <a:ext cx="2161350" cy="10678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latin typeface="Corbel" panose="020B0503020204020204" pitchFamily="34" charset="0"/>
              </a:rPr>
              <a:t>SGD Optimizer</a:t>
            </a:r>
          </a:p>
          <a:p>
            <a:pPr algn="ctr"/>
            <a:endParaRPr lang="en-US" sz="1200" b="0" i="0" dirty="0">
              <a:solidFill>
                <a:srgbClr val="000000"/>
              </a:solidFill>
              <a:effectLst/>
              <a:latin typeface="Corbel" panose="020B0503020204020204" pitchFamily="34" charset="0"/>
            </a:endParaRP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learning rate = 1.e-3</a:t>
            </a: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momentum = 0.9</a:t>
            </a: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weight decay = 5.e-4</a:t>
            </a:r>
            <a:endParaRPr lang="en-US" sz="1200" b="0" i="0" u="none" strike="noStrike" cap="none" dirty="0">
              <a:solidFill>
                <a:schemeClr val="dk1"/>
              </a:solidFill>
              <a:latin typeface="Corbel"/>
              <a:ea typeface="Corbel"/>
              <a:cs typeface="Corbel"/>
              <a:sym typeface="Corbel"/>
            </a:endParaRPr>
          </a:p>
        </p:txBody>
      </p:sp>
      <p:sp>
        <p:nvSpPr>
          <p:cNvPr id="41" name="Rectangle: Rounded Corners 40">
            <a:extLst>
              <a:ext uri="{FF2B5EF4-FFF2-40B4-BE49-F238E27FC236}">
                <a16:creationId xmlns:a16="http://schemas.microsoft.com/office/drawing/2014/main" id="{19A2857D-08E9-4D42-AEBB-6DEC8ABEED07}"/>
              </a:ext>
            </a:extLst>
          </p:cNvPr>
          <p:cNvSpPr/>
          <p:nvPr/>
        </p:nvSpPr>
        <p:spPr>
          <a:xfrm>
            <a:off x="6522384" y="3915183"/>
            <a:ext cx="2161351" cy="10678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Corbel" panose="020B0503020204020204" pitchFamily="34" charset="0"/>
              </a:rPr>
              <a:t>Training Hyperparameters</a:t>
            </a:r>
          </a:p>
          <a:p>
            <a:pPr algn="ctr"/>
            <a:endParaRPr lang="en-US" sz="1200" dirty="0">
              <a:solidFill>
                <a:srgbClr val="000000"/>
              </a:solidFill>
              <a:latin typeface="Corbel" panose="020B0503020204020204" pitchFamily="34" charset="0"/>
            </a:endParaRPr>
          </a:p>
          <a:p>
            <a:pPr marL="285750" indent="-285750">
              <a:buFont typeface="Arial" panose="020B0604020202020204" pitchFamily="34" charset="0"/>
              <a:buChar char="•"/>
            </a:pPr>
            <a:r>
              <a:rPr lang="en-US" sz="1200" dirty="0">
                <a:solidFill>
                  <a:srgbClr val="000000"/>
                </a:solidFill>
                <a:latin typeface="Corbel" panose="020B0503020204020204" pitchFamily="34" charset="0"/>
              </a:rPr>
              <a:t>b</a:t>
            </a:r>
            <a:r>
              <a:rPr lang="en-US" sz="1200" b="0" i="0" dirty="0">
                <a:solidFill>
                  <a:srgbClr val="000000"/>
                </a:solidFill>
                <a:effectLst/>
                <a:latin typeface="Corbel" panose="020B0503020204020204" pitchFamily="34" charset="0"/>
              </a:rPr>
              <a:t>atch size = </a:t>
            </a:r>
            <a:r>
              <a:rPr lang="en-US" sz="1200" dirty="0">
                <a:solidFill>
                  <a:srgbClr val="000000"/>
                </a:solidFill>
                <a:latin typeface="Corbel" panose="020B0503020204020204" pitchFamily="34" charset="0"/>
              </a:rPr>
              <a:t>32</a:t>
            </a:r>
            <a:r>
              <a:rPr lang="en-US" sz="1200" b="0" i="0" dirty="0">
                <a:solidFill>
                  <a:srgbClr val="000000"/>
                </a:solidFill>
                <a:effectLst/>
                <a:latin typeface="Corbel" panose="020B0503020204020204" pitchFamily="34" charset="0"/>
              </a:rPr>
              <a:t> </a:t>
            </a:r>
          </a:p>
          <a:p>
            <a:pPr marL="285750" indent="-285750">
              <a:buFont typeface="Arial" panose="020B0604020202020204" pitchFamily="34" charset="0"/>
              <a:buChar char="•"/>
            </a:pPr>
            <a:r>
              <a:rPr lang="en-US" sz="1200" dirty="0">
                <a:solidFill>
                  <a:srgbClr val="000000"/>
                </a:solidFill>
                <a:latin typeface="Corbel" panose="020B0503020204020204" pitchFamily="34" charset="0"/>
                <a:ea typeface="Corbel"/>
                <a:cs typeface="Corbel"/>
                <a:sym typeface="Corbel"/>
              </a:rPr>
              <a:t>e</a:t>
            </a:r>
            <a:r>
              <a:rPr lang="en-US" sz="1200" u="none" strike="noStrike" cap="none" dirty="0">
                <a:solidFill>
                  <a:srgbClr val="000000"/>
                </a:solidFill>
                <a:latin typeface="Corbel" panose="020B0503020204020204" pitchFamily="34" charset="0"/>
                <a:ea typeface="Corbel"/>
                <a:cs typeface="Corbel"/>
                <a:sym typeface="Corbel"/>
              </a:rPr>
              <a:t>poch </a:t>
            </a:r>
            <a:r>
              <a:rPr lang="en-HK" sz="1200" u="none" strike="noStrike" cap="none" dirty="0">
                <a:solidFill>
                  <a:srgbClr val="202124"/>
                </a:solidFill>
                <a:latin typeface="Corbel" panose="020B0503020204020204" pitchFamily="34" charset="0"/>
                <a:ea typeface="Corbel"/>
                <a:cs typeface="Corbel"/>
                <a:sym typeface="Corbel"/>
              </a:rPr>
              <a:t>~</a:t>
            </a:r>
            <a:r>
              <a:rPr lang="en-US" sz="1200" u="none" strike="noStrike" cap="none" dirty="0">
                <a:solidFill>
                  <a:srgbClr val="000000"/>
                </a:solidFill>
                <a:latin typeface="Corbel" panose="020B0503020204020204" pitchFamily="34" charset="0"/>
                <a:ea typeface="Corbel"/>
                <a:cs typeface="Corbel"/>
                <a:sym typeface="Corbel"/>
              </a:rPr>
              <a:t> 120</a:t>
            </a:r>
            <a:r>
              <a:rPr lang="en-HK" sz="1200" b="0" i="0" dirty="0">
                <a:solidFill>
                  <a:srgbClr val="202124"/>
                </a:solidFill>
                <a:effectLst/>
                <a:latin typeface="Google Sans"/>
              </a:rPr>
              <a:t>               </a:t>
            </a:r>
          </a:p>
          <a:p>
            <a:r>
              <a:rPr lang="en-HK" sz="1200" b="0" i="0" dirty="0">
                <a:solidFill>
                  <a:srgbClr val="202124"/>
                </a:solidFill>
                <a:effectLst/>
                <a:latin typeface="Google Sans"/>
              </a:rPr>
              <a:t>        ≈ </a:t>
            </a:r>
            <a:r>
              <a:rPr lang="en-US" sz="1200" b="0" i="0" dirty="0">
                <a:solidFill>
                  <a:srgbClr val="000000"/>
                </a:solidFill>
                <a:effectLst/>
                <a:latin typeface="Corbel" panose="020B0503020204020204" pitchFamily="34" charset="0"/>
                <a:sym typeface="Corbel"/>
              </a:rPr>
              <a:t>1</a:t>
            </a:r>
            <a:r>
              <a:rPr lang="en-US" sz="1200" u="none" strike="noStrike" cap="none" dirty="0">
                <a:solidFill>
                  <a:srgbClr val="000000"/>
                </a:solidFill>
                <a:latin typeface="Corbel" panose="020B0503020204020204" pitchFamily="34" charset="0"/>
                <a:ea typeface="Corbel"/>
                <a:cs typeface="Corbel"/>
                <a:sym typeface="Corbel"/>
              </a:rPr>
              <a:t>00000 iterations</a:t>
            </a:r>
            <a:endParaRPr lang="en-US" sz="1200" b="0" i="0" u="none" strike="noStrike" cap="none" dirty="0">
              <a:solidFill>
                <a:schemeClr val="dk1"/>
              </a:solidFill>
              <a:latin typeface="Corbel"/>
              <a:ea typeface="Corbel"/>
              <a:cs typeface="Corbel"/>
              <a:sym typeface="Corbel"/>
            </a:endParaRPr>
          </a:p>
        </p:txBody>
      </p:sp>
      <p:sp>
        <p:nvSpPr>
          <p:cNvPr id="9" name="Arrow: Down 8">
            <a:extLst>
              <a:ext uri="{FF2B5EF4-FFF2-40B4-BE49-F238E27FC236}">
                <a16:creationId xmlns:a16="http://schemas.microsoft.com/office/drawing/2014/main" id="{CAA5D5E3-9931-4F87-A1B2-C6E4DEC933B9}"/>
              </a:ext>
            </a:extLst>
          </p:cNvPr>
          <p:cNvSpPr/>
          <p:nvPr/>
        </p:nvSpPr>
        <p:spPr>
          <a:xfrm>
            <a:off x="7458493" y="2216262"/>
            <a:ext cx="279400" cy="383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Left Brace 9">
            <a:extLst>
              <a:ext uri="{FF2B5EF4-FFF2-40B4-BE49-F238E27FC236}">
                <a16:creationId xmlns:a16="http://schemas.microsoft.com/office/drawing/2014/main" id="{60172059-3D4F-432D-BB76-782E8B551BBF}"/>
              </a:ext>
            </a:extLst>
          </p:cNvPr>
          <p:cNvSpPr/>
          <p:nvPr/>
        </p:nvSpPr>
        <p:spPr>
          <a:xfrm>
            <a:off x="5862723" y="670559"/>
            <a:ext cx="379326" cy="4375573"/>
          </a:xfrm>
          <a:prstGeom prst="leftBrace">
            <a:avLst>
              <a:gd name="adj1" fmla="val 99846"/>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HK"/>
          </a:p>
        </p:txBody>
      </p:sp>
      <p:sp>
        <p:nvSpPr>
          <p:cNvPr id="11" name="Arrow: Right 10">
            <a:extLst>
              <a:ext uri="{FF2B5EF4-FFF2-40B4-BE49-F238E27FC236}">
                <a16:creationId xmlns:a16="http://schemas.microsoft.com/office/drawing/2014/main" id="{530ABD31-C9CE-4DF9-BEA8-7095F2994078}"/>
              </a:ext>
            </a:extLst>
          </p:cNvPr>
          <p:cNvSpPr/>
          <p:nvPr/>
        </p:nvSpPr>
        <p:spPr>
          <a:xfrm>
            <a:off x="5193597" y="2685396"/>
            <a:ext cx="554394" cy="345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825614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5.2.3 Quantitative Result</a:t>
            </a:r>
            <a:endParaRPr lang="en-HK" sz="3000" dirty="0">
              <a:latin typeface="Corbel" panose="020B0503020204020204" pitchFamily="34" charset="0"/>
            </a:endParaRPr>
          </a:p>
        </p:txBody>
      </p:sp>
      <p:sp>
        <p:nvSpPr>
          <p:cNvPr id="2" name="Right Brace 1">
            <a:extLst>
              <a:ext uri="{FF2B5EF4-FFF2-40B4-BE49-F238E27FC236}">
                <a16:creationId xmlns:a16="http://schemas.microsoft.com/office/drawing/2014/main" id="{ACD13437-A4C3-46D9-9D57-F118176DEFB4}"/>
              </a:ext>
            </a:extLst>
          </p:cNvPr>
          <p:cNvSpPr/>
          <p:nvPr/>
        </p:nvSpPr>
        <p:spPr>
          <a:xfrm>
            <a:off x="4355012" y="670560"/>
            <a:ext cx="433976" cy="4371192"/>
          </a:xfrm>
          <a:prstGeom prst="rightBrace">
            <a:avLst>
              <a:gd name="adj1" fmla="val 4288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pic>
        <p:nvPicPr>
          <p:cNvPr id="1026" name="Picture 2" descr="F-score - Wikipedia">
            <a:extLst>
              <a:ext uri="{FF2B5EF4-FFF2-40B4-BE49-F238E27FC236}">
                <a16:creationId xmlns:a16="http://schemas.microsoft.com/office/drawing/2014/main" id="{BFD39481-89A2-47D1-A0CF-C9B0D1C50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385" y="1419034"/>
            <a:ext cx="1992495" cy="36227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F-1 measure and why is it useful for imbalanced class problems?  - The Data Scientist">
            <a:extLst>
              <a:ext uri="{FF2B5EF4-FFF2-40B4-BE49-F238E27FC236}">
                <a16:creationId xmlns:a16="http://schemas.microsoft.com/office/drawing/2014/main" id="{AED63AB5-185C-4669-98B6-397B90D63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384" y="669618"/>
            <a:ext cx="1992495" cy="670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32E2C2-91DB-4732-A467-126D97EC0E59}"/>
              </a:ext>
            </a:extLst>
          </p:cNvPr>
          <p:cNvPicPr>
            <a:picLocks noChangeAspect="1"/>
          </p:cNvPicPr>
          <p:nvPr/>
        </p:nvPicPr>
        <p:blipFill>
          <a:blip r:embed="rId5"/>
          <a:stretch>
            <a:fillRect/>
          </a:stretch>
        </p:blipFill>
        <p:spPr>
          <a:xfrm>
            <a:off x="4969064" y="2128383"/>
            <a:ext cx="4016088" cy="1455546"/>
          </a:xfrm>
          <a:prstGeom prst="rect">
            <a:avLst/>
          </a:prstGeom>
        </p:spPr>
      </p:pic>
    </p:spTree>
    <p:extLst>
      <p:ext uri="{BB962C8B-B14F-4D97-AF65-F5344CB8AC3E}">
        <p14:creationId xmlns:p14="http://schemas.microsoft.com/office/powerpoint/2010/main" val="261558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5.2.4 Qualitative Result</a:t>
            </a:r>
            <a:endParaRPr lang="en-HK" sz="3000" dirty="0">
              <a:latin typeface="Corbel" panose="020B0503020204020204" pitchFamily="34" charset="0"/>
            </a:endParaRPr>
          </a:p>
        </p:txBody>
      </p:sp>
      <p:pic>
        <p:nvPicPr>
          <p:cNvPr id="3" name="Picture 2" descr="Diagram&#10;&#10;Description automatically generated">
            <a:extLst>
              <a:ext uri="{FF2B5EF4-FFF2-40B4-BE49-F238E27FC236}">
                <a16:creationId xmlns:a16="http://schemas.microsoft.com/office/drawing/2014/main" id="{992D8BBE-77AD-41A8-AE31-D45805991F69}"/>
              </a:ext>
            </a:extLst>
          </p:cNvPr>
          <p:cNvPicPr>
            <a:picLocks noChangeAspect="1"/>
          </p:cNvPicPr>
          <p:nvPr/>
        </p:nvPicPr>
        <p:blipFill>
          <a:blip r:embed="rId3"/>
          <a:stretch>
            <a:fillRect/>
          </a:stretch>
        </p:blipFill>
        <p:spPr>
          <a:xfrm>
            <a:off x="1306999" y="876153"/>
            <a:ext cx="7414903" cy="3391194"/>
          </a:xfrm>
          <a:prstGeom prst="rect">
            <a:avLst/>
          </a:prstGeom>
        </p:spPr>
      </p:pic>
    </p:spTree>
    <p:extLst>
      <p:ext uri="{BB962C8B-B14F-4D97-AF65-F5344CB8AC3E}">
        <p14:creationId xmlns:p14="http://schemas.microsoft.com/office/powerpoint/2010/main" val="337606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1</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Overview</a:t>
            </a:r>
            <a:br>
              <a:rPr lang="en-US" sz="900" dirty="0"/>
            </a:br>
            <a:br>
              <a:rPr lang="en-US" sz="2000" dirty="0"/>
            </a:br>
            <a:endParaRPr lang="en-US" dirty="0"/>
          </a:p>
        </p:txBody>
      </p:sp>
    </p:spTree>
    <p:extLst>
      <p:ext uri="{BB962C8B-B14F-4D97-AF65-F5344CB8AC3E}">
        <p14:creationId xmlns:p14="http://schemas.microsoft.com/office/powerpoint/2010/main" val="672735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013173" y="87149"/>
            <a:ext cx="7329488" cy="1915504"/>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6. </a:t>
            </a:r>
            <a:r>
              <a:rPr lang="en-US" sz="6000" dirty="0">
                <a:solidFill>
                  <a:schemeClr val="tx1"/>
                </a:solidFill>
                <a:latin typeface="Corbel"/>
                <a:ea typeface="Corbel"/>
                <a:cs typeface="Corbel"/>
                <a:sym typeface="Corbel"/>
              </a:rPr>
              <a:t>Conclusion</a:t>
            </a:r>
            <a:br>
              <a:rPr lang="en-US" sz="900" dirty="0"/>
            </a:br>
            <a:br>
              <a:rPr lang="en-US" sz="2000" dirty="0"/>
            </a:br>
            <a:endParaRPr lang="en-US" dirty="0"/>
          </a:p>
        </p:txBody>
      </p:sp>
      <p:pic>
        <p:nvPicPr>
          <p:cNvPr id="9" name="Picture 8" descr="A picture containing text, engine&#10;&#10;Description automatically generated">
            <a:extLst>
              <a:ext uri="{FF2B5EF4-FFF2-40B4-BE49-F238E27FC236}">
                <a16:creationId xmlns:a16="http://schemas.microsoft.com/office/drawing/2014/main" id="{8A53CFCF-8C57-4DB0-87FA-7FE4160B4E8C}"/>
              </a:ext>
            </a:extLst>
          </p:cNvPr>
          <p:cNvPicPr>
            <a:picLocks noChangeAspect="1"/>
          </p:cNvPicPr>
          <p:nvPr/>
        </p:nvPicPr>
        <p:blipFill>
          <a:blip r:embed="rId4"/>
          <a:stretch>
            <a:fillRect/>
          </a:stretch>
        </p:blipFill>
        <p:spPr>
          <a:xfrm>
            <a:off x="0" y="0"/>
            <a:ext cx="2310854" cy="2216595"/>
          </a:xfrm>
          <a:prstGeom prst="rect">
            <a:avLst/>
          </a:prstGeom>
        </p:spPr>
      </p:pic>
      <p:pic>
        <p:nvPicPr>
          <p:cNvPr id="10" name="Picture 9" descr="A picture containing text, engine, different&#10;&#10;Description automatically generated">
            <a:extLst>
              <a:ext uri="{FF2B5EF4-FFF2-40B4-BE49-F238E27FC236}">
                <a16:creationId xmlns:a16="http://schemas.microsoft.com/office/drawing/2014/main" id="{9C9B71F6-9B89-413F-A3D8-D3A1A2EA5729}"/>
              </a:ext>
            </a:extLst>
          </p:cNvPr>
          <p:cNvPicPr>
            <a:picLocks noChangeAspect="1"/>
          </p:cNvPicPr>
          <p:nvPr/>
        </p:nvPicPr>
        <p:blipFill>
          <a:blip r:embed="rId5"/>
          <a:stretch>
            <a:fillRect/>
          </a:stretch>
        </p:blipFill>
        <p:spPr>
          <a:xfrm>
            <a:off x="3367905" y="1435425"/>
            <a:ext cx="2370136" cy="2272649"/>
          </a:xfrm>
          <a:prstGeom prst="rect">
            <a:avLst/>
          </a:prstGeom>
        </p:spPr>
      </p:pic>
      <p:sp>
        <p:nvSpPr>
          <p:cNvPr id="11" name="Google Shape;169;p2">
            <a:extLst>
              <a:ext uri="{FF2B5EF4-FFF2-40B4-BE49-F238E27FC236}">
                <a16:creationId xmlns:a16="http://schemas.microsoft.com/office/drawing/2014/main" id="{CA4041BC-D89E-4749-B204-7BBE0B10840E}"/>
              </a:ext>
            </a:extLst>
          </p:cNvPr>
          <p:cNvSpPr txBox="1">
            <a:spLocks/>
          </p:cNvSpPr>
          <p:nvPr/>
        </p:nvSpPr>
        <p:spPr>
          <a:xfrm>
            <a:off x="710245" y="3086975"/>
            <a:ext cx="2440558" cy="8451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Multi-Person Detector</a:t>
            </a:r>
            <a:endParaRPr lang="en-US" sz="2000" dirty="0"/>
          </a:p>
        </p:txBody>
      </p:sp>
      <p:pic>
        <p:nvPicPr>
          <p:cNvPr id="12" name="Picture 11" descr="A screenshot of a video game&#10;&#10;Description automatically generated with medium confidence">
            <a:extLst>
              <a:ext uri="{FF2B5EF4-FFF2-40B4-BE49-F238E27FC236}">
                <a16:creationId xmlns:a16="http://schemas.microsoft.com/office/drawing/2014/main" id="{C4B037DE-8D1E-46E4-85CA-D34F5016BA50}"/>
              </a:ext>
            </a:extLst>
          </p:cNvPr>
          <p:cNvPicPr>
            <a:picLocks noChangeAspect="1"/>
          </p:cNvPicPr>
          <p:nvPr/>
        </p:nvPicPr>
        <p:blipFill>
          <a:blip r:embed="rId6"/>
          <a:stretch>
            <a:fillRect/>
          </a:stretch>
        </p:blipFill>
        <p:spPr>
          <a:xfrm>
            <a:off x="6795093" y="2887161"/>
            <a:ext cx="2370136" cy="2282240"/>
          </a:xfrm>
          <a:prstGeom prst="rect">
            <a:avLst/>
          </a:prstGeom>
        </p:spPr>
      </p:pic>
      <p:sp>
        <p:nvSpPr>
          <p:cNvPr id="13" name="Arrow: Bent 12">
            <a:extLst>
              <a:ext uri="{FF2B5EF4-FFF2-40B4-BE49-F238E27FC236}">
                <a16:creationId xmlns:a16="http://schemas.microsoft.com/office/drawing/2014/main" id="{811A870D-8924-4358-9DDC-5813AAFD50A4}"/>
              </a:ext>
            </a:extLst>
          </p:cNvPr>
          <p:cNvSpPr/>
          <p:nvPr/>
        </p:nvSpPr>
        <p:spPr>
          <a:xfrm flipV="1">
            <a:off x="1074420" y="2386080"/>
            <a:ext cx="1859280" cy="943859"/>
          </a:xfrm>
          <a:prstGeom prst="bentArrow">
            <a:avLst>
              <a:gd name="adj1" fmla="val 25000"/>
              <a:gd name="adj2" fmla="val 332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14" name="Arrow: Bent 13">
            <a:extLst>
              <a:ext uri="{FF2B5EF4-FFF2-40B4-BE49-F238E27FC236}">
                <a16:creationId xmlns:a16="http://schemas.microsoft.com/office/drawing/2014/main" id="{AEE538E9-3457-4F96-B976-07B46023DA47}"/>
              </a:ext>
            </a:extLst>
          </p:cNvPr>
          <p:cNvSpPr/>
          <p:nvPr/>
        </p:nvSpPr>
        <p:spPr>
          <a:xfrm rot="5400000">
            <a:off x="6785240" y="1212065"/>
            <a:ext cx="908188" cy="2088548"/>
          </a:xfrm>
          <a:prstGeom prst="bentArrow">
            <a:avLst>
              <a:gd name="adj1" fmla="val 25000"/>
              <a:gd name="adj2" fmla="val 3373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15" name="Google Shape;169;p2">
            <a:extLst>
              <a:ext uri="{FF2B5EF4-FFF2-40B4-BE49-F238E27FC236}">
                <a16:creationId xmlns:a16="http://schemas.microsoft.com/office/drawing/2014/main" id="{50785389-923C-4D14-87E8-0B57D8191933}"/>
              </a:ext>
            </a:extLst>
          </p:cNvPr>
          <p:cNvSpPr txBox="1">
            <a:spLocks/>
          </p:cNvSpPr>
          <p:nvPr/>
        </p:nvSpPr>
        <p:spPr>
          <a:xfrm>
            <a:off x="5955143" y="1083324"/>
            <a:ext cx="2440558" cy="895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Binary Image Classifier</a:t>
            </a:r>
            <a:endParaRPr lang="en-US" sz="2000" dirty="0"/>
          </a:p>
        </p:txBody>
      </p:sp>
      <p:pic>
        <p:nvPicPr>
          <p:cNvPr id="16" name="Picture 15">
            <a:extLst>
              <a:ext uri="{FF2B5EF4-FFF2-40B4-BE49-F238E27FC236}">
                <a16:creationId xmlns:a16="http://schemas.microsoft.com/office/drawing/2014/main" id="{97F39306-9D3B-4037-A4B4-AC3B8DE26999}"/>
              </a:ext>
            </a:extLst>
          </p:cNvPr>
          <p:cNvPicPr>
            <a:picLocks noChangeAspect="1"/>
          </p:cNvPicPr>
          <p:nvPr/>
        </p:nvPicPr>
        <p:blipFill>
          <a:blip r:embed="rId7"/>
          <a:stretch>
            <a:fillRect/>
          </a:stretch>
        </p:blipFill>
        <p:spPr>
          <a:xfrm>
            <a:off x="6630259" y="2157878"/>
            <a:ext cx="218173" cy="461087"/>
          </a:xfrm>
          <a:prstGeom prst="rect">
            <a:avLst/>
          </a:prstGeom>
        </p:spPr>
      </p:pic>
      <p:pic>
        <p:nvPicPr>
          <p:cNvPr id="17" name="Picture 16">
            <a:extLst>
              <a:ext uri="{FF2B5EF4-FFF2-40B4-BE49-F238E27FC236}">
                <a16:creationId xmlns:a16="http://schemas.microsoft.com/office/drawing/2014/main" id="{AA26B7D5-D5E8-4852-9134-AEECB2DA090C}"/>
              </a:ext>
            </a:extLst>
          </p:cNvPr>
          <p:cNvPicPr>
            <a:picLocks noChangeAspect="1"/>
          </p:cNvPicPr>
          <p:nvPr/>
        </p:nvPicPr>
        <p:blipFill>
          <a:blip r:embed="rId8"/>
          <a:stretch>
            <a:fillRect/>
          </a:stretch>
        </p:blipFill>
        <p:spPr>
          <a:xfrm>
            <a:off x="7076476" y="2155536"/>
            <a:ext cx="207155" cy="461088"/>
          </a:xfrm>
          <a:prstGeom prst="rect">
            <a:avLst/>
          </a:prstGeom>
        </p:spPr>
      </p:pic>
      <p:pic>
        <p:nvPicPr>
          <p:cNvPr id="18" name="Picture 17">
            <a:extLst>
              <a:ext uri="{FF2B5EF4-FFF2-40B4-BE49-F238E27FC236}">
                <a16:creationId xmlns:a16="http://schemas.microsoft.com/office/drawing/2014/main" id="{E0377410-8DBC-4FB9-842B-93BDFE6A36B5}"/>
              </a:ext>
            </a:extLst>
          </p:cNvPr>
          <p:cNvPicPr>
            <a:picLocks noChangeAspect="1"/>
          </p:cNvPicPr>
          <p:nvPr/>
        </p:nvPicPr>
        <p:blipFill>
          <a:blip r:embed="rId9"/>
          <a:stretch>
            <a:fillRect/>
          </a:stretch>
        </p:blipFill>
        <p:spPr>
          <a:xfrm>
            <a:off x="8124488" y="1539288"/>
            <a:ext cx="218173" cy="464803"/>
          </a:xfrm>
          <a:prstGeom prst="rect">
            <a:avLst/>
          </a:prstGeom>
        </p:spPr>
      </p:pic>
      <p:pic>
        <p:nvPicPr>
          <p:cNvPr id="19" name="Picture 18">
            <a:extLst>
              <a:ext uri="{FF2B5EF4-FFF2-40B4-BE49-F238E27FC236}">
                <a16:creationId xmlns:a16="http://schemas.microsoft.com/office/drawing/2014/main" id="{B861E9DC-52BF-4922-B271-41D82997F704}"/>
              </a:ext>
            </a:extLst>
          </p:cNvPr>
          <p:cNvPicPr>
            <a:picLocks noChangeAspect="1"/>
          </p:cNvPicPr>
          <p:nvPr/>
        </p:nvPicPr>
        <p:blipFill>
          <a:blip r:embed="rId10"/>
          <a:stretch>
            <a:fillRect/>
          </a:stretch>
        </p:blipFill>
        <p:spPr>
          <a:xfrm>
            <a:off x="8367991" y="2066873"/>
            <a:ext cx="244820" cy="464803"/>
          </a:xfrm>
          <a:prstGeom prst="rect">
            <a:avLst/>
          </a:prstGeom>
        </p:spPr>
      </p:pic>
    </p:spTree>
    <p:extLst>
      <p:ext uri="{BB962C8B-B14F-4D97-AF65-F5344CB8AC3E}">
        <p14:creationId xmlns:p14="http://schemas.microsoft.com/office/powerpoint/2010/main" val="1213701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2"/>
          <p:cNvGrpSpPr/>
          <p:nvPr/>
        </p:nvGrpSpPr>
        <p:grpSpPr>
          <a:xfrm>
            <a:off x="409576" y="-3572"/>
            <a:ext cx="3761187" cy="5147072"/>
            <a:chOff x="2928938" y="-4763"/>
            <a:chExt cx="5014912" cy="6862763"/>
          </a:xfrm>
        </p:grpSpPr>
        <p:sp>
          <p:nvSpPr>
            <p:cNvPr id="161" name="Google Shape;16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62" name="Google Shape;16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3" name="Google Shape;16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64" name="Google Shape;16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65" name="Google Shape;16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66" name="Google Shape;16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67" name="Google Shape;167;p2"/>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nvGrpSpPr>
          <p:cNvPr id="170" name="Google Shape;170;p2"/>
          <p:cNvGrpSpPr/>
          <p:nvPr/>
        </p:nvGrpSpPr>
        <p:grpSpPr>
          <a:xfrm>
            <a:off x="665036" y="-3572"/>
            <a:ext cx="3761187" cy="5147072"/>
            <a:chOff x="2928938" y="-4763"/>
            <a:chExt cx="5014912" cy="6862763"/>
          </a:xfrm>
        </p:grpSpPr>
        <p:sp>
          <p:nvSpPr>
            <p:cNvPr id="171" name="Google Shape;17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72" name="Google Shape;17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73" name="Google Shape;17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74" name="Google Shape;17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75" name="Google Shape;17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76" name="Google Shape;17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77" name="Google Shape;177;p2"/>
          <p:cNvSpPr/>
          <p:nvPr/>
        </p:nvSpPr>
        <p:spPr>
          <a:xfrm>
            <a:off x="492519" y="486698"/>
            <a:ext cx="5140825" cy="3923973"/>
          </a:xfrm>
          <a:prstGeom prst="roundRect">
            <a:avLst>
              <a:gd name="adj" fmla="val 4834"/>
            </a:avLst>
          </a:prstGeom>
          <a:solidFill>
            <a:schemeClr val="lt1"/>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342900" indent="-342900" algn="just">
              <a:lnSpc>
                <a:spcPct val="110000"/>
              </a:lnSpc>
              <a:spcBef>
                <a:spcPts val="600"/>
              </a:spcBef>
              <a:spcAft>
                <a:spcPts val="600"/>
              </a:spcAft>
              <a:buFont typeface="+mj-lt"/>
              <a:buAutoNum type="arabicPeriod"/>
            </a:pPr>
            <a:r>
              <a:rPr lang="en-HK" sz="1100" dirty="0">
                <a:latin typeface="Corbel" panose="020B0503020204020204" pitchFamily="34" charset="0"/>
                <a:ea typeface="Calibri" panose="020F0502020204030204" pitchFamily="34" charset="0"/>
                <a:cs typeface="Times New Roman" panose="02020603050405020304" pitchFamily="18" charset="0"/>
              </a:rPr>
              <a:t>United Nations Environment Programme. 2020 Global Status Report for Buildings and Construction: Towards a Zero-emission, Efficient and Resilient Buildings and Construction Sector. Nairobi, 2020.</a:t>
            </a:r>
            <a:endParaRPr lang="vi-VN" sz="1100" dirty="0">
              <a:latin typeface="Corbel" panose="020B0503020204020204" pitchFamily="34"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100" dirty="0">
                <a:latin typeface="Corbel" panose="020B0503020204020204" pitchFamily="34" charset="0"/>
                <a:cs typeface="Times New Roman" panose="02020603050405020304" pitchFamily="18" charset="0"/>
              </a:rPr>
              <a:t>CPWR – The Center for Construction Research and Training. </a:t>
            </a:r>
            <a:r>
              <a:rPr lang="en-HK" sz="1100" dirty="0">
                <a:latin typeface="Corbel" panose="020B0503020204020204" pitchFamily="34" charset="0"/>
                <a:cs typeface="Times New Roman" panose="02020603050405020304" pitchFamily="18" charset="0"/>
              </a:rPr>
              <a:t>Data Bulletin: </a:t>
            </a:r>
            <a:r>
              <a:rPr lang="en-US" sz="1100" dirty="0">
                <a:latin typeface="Corbel" panose="020B0503020204020204" pitchFamily="34" charset="0"/>
                <a:cs typeface="Times New Roman" panose="02020603050405020304" pitchFamily="18" charset="0"/>
              </a:rPr>
              <a:t>Fatal Injury Trends in the Construction Industry, 02 2021</a:t>
            </a:r>
            <a:endParaRPr lang="vi-VN" sz="1100" dirty="0">
              <a:latin typeface="Corbel" panose="020B0503020204020204" pitchFamily="34"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100" b="0" i="0" dirty="0">
                <a:effectLst/>
                <a:latin typeface="Corbel" panose="020B0503020204020204" pitchFamily="34" charset="0"/>
                <a:ea typeface="Tahoma" panose="020B0604030504040204" pitchFamily="34" charset="0"/>
                <a:cs typeface="Times New Roman" panose="02020603050405020304" pitchFamily="18" charset="0"/>
              </a:rPr>
              <a:t>T. </a:t>
            </a:r>
            <a:r>
              <a:rPr lang="en-US" sz="1100" b="0" i="0" dirty="0" err="1">
                <a:effectLst/>
                <a:latin typeface="Corbel" panose="020B0503020204020204" pitchFamily="34" charset="0"/>
                <a:ea typeface="Tahoma" panose="020B0604030504040204" pitchFamily="34" charset="0"/>
                <a:cs typeface="Times New Roman" panose="02020603050405020304" pitchFamily="18" charset="0"/>
              </a:rPr>
              <a:t>Anojan</a:t>
            </a:r>
            <a:r>
              <a:rPr lang="en-US" sz="1100" b="0" i="0" dirty="0">
                <a:effectLst/>
                <a:latin typeface="Corbel" panose="020B0503020204020204" pitchFamily="34" charset="0"/>
                <a:ea typeface="Tahoma" panose="020B0604030504040204" pitchFamily="34" charset="0"/>
                <a:cs typeface="Times New Roman" panose="02020603050405020304" pitchFamily="18" charset="0"/>
              </a:rPr>
              <a:t> and C. S. A. </a:t>
            </a:r>
            <a:r>
              <a:rPr lang="en-US" sz="1100" b="0" i="0" dirty="0" err="1">
                <a:effectLst/>
                <a:latin typeface="Corbel" panose="020B0503020204020204" pitchFamily="34" charset="0"/>
                <a:ea typeface="Tahoma" panose="020B0604030504040204" pitchFamily="34" charset="0"/>
                <a:cs typeface="Times New Roman" panose="02020603050405020304" pitchFamily="18" charset="0"/>
              </a:rPr>
              <a:t>Siriwardana</a:t>
            </a:r>
            <a:r>
              <a:rPr lang="en-US" sz="1100" dirty="0">
                <a:latin typeface="Corbel" panose="020B0503020204020204" pitchFamily="34" charset="0"/>
                <a:ea typeface="Tahoma" panose="020B0604030504040204" pitchFamily="34" charset="0"/>
                <a:cs typeface="Times New Roman" panose="02020603050405020304" pitchFamily="18" charset="0"/>
              </a:rPr>
              <a:t>. </a:t>
            </a:r>
            <a:r>
              <a:rPr lang="en-US" sz="1100" b="0" i="0" dirty="0">
                <a:effectLst/>
                <a:latin typeface="Corbel" panose="020B0503020204020204" pitchFamily="34" charset="0"/>
                <a:ea typeface="Tahoma" panose="020B0604030504040204" pitchFamily="34" charset="0"/>
                <a:cs typeface="Times New Roman" panose="02020603050405020304" pitchFamily="18" charset="0"/>
              </a:rPr>
              <a:t>A Study to Investigate the Factors Affecting Construction Worker Performance. In </a:t>
            </a:r>
            <a:r>
              <a:rPr lang="en-US" sz="1100" b="0" i="1" dirty="0">
                <a:effectLst/>
                <a:latin typeface="Corbel" panose="020B0503020204020204" pitchFamily="34" charset="0"/>
                <a:ea typeface="Tahoma" panose="020B0604030504040204" pitchFamily="34" charset="0"/>
                <a:cs typeface="Times New Roman" panose="02020603050405020304" pitchFamily="18" charset="0"/>
              </a:rPr>
              <a:t>2021 Moratuwa Engineering Research Conference (</a:t>
            </a:r>
            <a:r>
              <a:rPr lang="en-US" sz="1100" b="0" i="1" dirty="0" err="1">
                <a:effectLst/>
                <a:latin typeface="Corbel" panose="020B0503020204020204" pitchFamily="34" charset="0"/>
                <a:ea typeface="Tahoma" panose="020B0604030504040204" pitchFamily="34" charset="0"/>
                <a:cs typeface="Times New Roman" panose="02020603050405020304" pitchFamily="18" charset="0"/>
              </a:rPr>
              <a:t>MERCon</a:t>
            </a:r>
            <a:r>
              <a:rPr lang="en-US" sz="1100" b="0" i="1" dirty="0">
                <a:effectLst/>
                <a:latin typeface="Corbel" panose="020B0503020204020204" pitchFamily="34" charset="0"/>
                <a:ea typeface="Tahoma" panose="020B0604030504040204" pitchFamily="34" charset="0"/>
                <a:cs typeface="Times New Roman" panose="02020603050405020304" pitchFamily="18" charset="0"/>
              </a:rPr>
              <a:t>)</a:t>
            </a:r>
            <a:r>
              <a:rPr lang="en-US" sz="1100" b="0" i="0" dirty="0">
                <a:effectLst/>
                <a:latin typeface="Corbel" panose="020B0503020204020204" pitchFamily="34" charset="0"/>
                <a:ea typeface="Tahoma" panose="020B0604030504040204" pitchFamily="34" charset="0"/>
                <a:cs typeface="Times New Roman" panose="02020603050405020304" pitchFamily="18" charset="0"/>
              </a:rPr>
              <a:t>, pages 13–18, 2021.</a:t>
            </a:r>
            <a:endParaRPr lang="en-US" sz="1100" u="sng" dirty="0">
              <a:latin typeface="Corbel" panose="020B0503020204020204" pitchFamily="34" charset="0"/>
              <a:ea typeface="Tahoma" panose="020B060403050404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HK" sz="1100" dirty="0">
                <a:effectLst/>
                <a:latin typeface="Corbel" panose="020B0503020204020204" pitchFamily="34" charset="0"/>
                <a:ea typeface="Calibri" panose="020F0502020204030204" pitchFamily="34" charset="0"/>
                <a:cs typeface="Times New Roman" panose="02020603050405020304" pitchFamily="18" charset="0"/>
              </a:rPr>
              <a:t>Z. Duan, M. Ozan </a:t>
            </a:r>
            <a:r>
              <a:rPr lang="en-HK" sz="1100" dirty="0" err="1">
                <a:effectLst/>
                <a:latin typeface="Corbel" panose="020B0503020204020204" pitchFamily="34" charset="0"/>
                <a:ea typeface="Calibri" panose="020F0502020204030204" pitchFamily="34" charset="0"/>
                <a:cs typeface="Times New Roman" panose="02020603050405020304" pitchFamily="18" charset="0"/>
              </a:rPr>
              <a:t>Tezcan</a:t>
            </a:r>
            <a:r>
              <a:rPr lang="en-HK" sz="1100" dirty="0">
                <a:effectLst/>
                <a:latin typeface="Corbel" panose="020B0503020204020204" pitchFamily="34" charset="0"/>
                <a:ea typeface="Calibri" panose="020F0502020204030204" pitchFamily="34" charset="0"/>
                <a:cs typeface="Times New Roman" panose="02020603050405020304" pitchFamily="18" charset="0"/>
              </a:rPr>
              <a:t>, H. Nakamura, P. Ishwar, and J. Konrad. Rapid: Rotation-aware people detection in overhead fisheye images. In </a:t>
            </a:r>
            <a:r>
              <a:rPr lang="en-HK" sz="1100" i="1" dirty="0">
                <a:effectLst/>
                <a:latin typeface="Corbel" panose="020B0503020204020204" pitchFamily="34" charset="0"/>
                <a:ea typeface="Calibri" panose="020F0502020204030204" pitchFamily="34" charset="0"/>
                <a:cs typeface="Times New Roman" panose="02020603050405020304" pitchFamily="18" charset="0"/>
              </a:rPr>
              <a:t>2020 IEEE/CVF Conference on Computer Vision and Pattern Recognition Workshops (CVPRW)</a:t>
            </a:r>
            <a:r>
              <a:rPr lang="en-HK" sz="1100" dirty="0">
                <a:effectLst/>
                <a:latin typeface="Corbel" panose="020B0503020204020204" pitchFamily="34" charset="0"/>
                <a:ea typeface="Calibri" panose="020F0502020204030204" pitchFamily="34" charset="0"/>
                <a:cs typeface="Times New Roman" panose="02020603050405020304" pitchFamily="18" charset="0"/>
              </a:rPr>
              <a:t>, pages 2700–2709, 2020.</a:t>
            </a:r>
          </a:p>
          <a:p>
            <a:pPr marL="342900" indent="-342900" algn="just">
              <a:lnSpc>
                <a:spcPct val="110000"/>
              </a:lnSpc>
              <a:spcBef>
                <a:spcPts val="600"/>
              </a:spcBef>
              <a:spcAft>
                <a:spcPts val="600"/>
              </a:spcAft>
              <a:buFont typeface="+mj-lt"/>
              <a:buAutoNum type="arabicPeriod"/>
            </a:pPr>
            <a:r>
              <a:rPr lang="en-US" sz="1100" dirty="0">
                <a:effectLst/>
                <a:latin typeface="Corbel" panose="020B0503020204020204" pitchFamily="34" charset="0"/>
                <a:ea typeface="Calibri" panose="020F0502020204030204" pitchFamily="34" charset="0"/>
                <a:cs typeface="Times New Roman" panose="02020603050405020304" pitchFamily="18" charset="0"/>
              </a:rPr>
              <a:t>M. Tan and Q. V. Le.   Efficientnetv2:  Smaller models and faster </a:t>
            </a:r>
            <a:r>
              <a:rPr lang="en-US" sz="1100" dirty="0" err="1">
                <a:effectLst/>
                <a:latin typeface="Corbel" panose="020B0503020204020204" pitchFamily="34" charset="0"/>
                <a:ea typeface="Calibri" panose="020F0502020204030204" pitchFamily="34" charset="0"/>
                <a:cs typeface="Times New Roman" panose="02020603050405020304" pitchFamily="18" charset="0"/>
              </a:rPr>
              <a:t>training.ArXiv</a:t>
            </a:r>
            <a:r>
              <a:rPr lang="en-US" sz="1100" dirty="0">
                <a:effectLst/>
                <a:latin typeface="Corbel" panose="020B0503020204020204" pitchFamily="34" charset="0"/>
                <a:ea typeface="Calibri" panose="020F0502020204030204" pitchFamily="34" charset="0"/>
                <a:cs typeface="Times New Roman" panose="02020603050405020304" pitchFamily="18" charset="0"/>
              </a:rPr>
              <a:t>, abs/2104.00298, 2021</a:t>
            </a:r>
            <a:endParaRPr sz="1100" b="0" i="0" u="none" strike="noStrike" cap="none" dirty="0">
              <a:solidFill>
                <a:schemeClr val="tx1"/>
              </a:solidFill>
              <a:latin typeface="Corbel" panose="020B0503020204020204" pitchFamily="34" charset="0"/>
              <a:ea typeface="Corbel"/>
              <a:cs typeface="Corbel"/>
              <a:sym typeface="Corbel"/>
            </a:endParaRPr>
          </a:p>
        </p:txBody>
      </p:sp>
      <p:sp>
        <p:nvSpPr>
          <p:cNvPr id="4" name="Rectangle: Rounded Corners 3">
            <a:extLst>
              <a:ext uri="{FF2B5EF4-FFF2-40B4-BE49-F238E27FC236}">
                <a16:creationId xmlns:a16="http://schemas.microsoft.com/office/drawing/2014/main" id="{EFF1B70A-B83D-47EC-A76D-B0E4BC5EB810}"/>
              </a:ext>
            </a:extLst>
          </p:cNvPr>
          <p:cNvSpPr/>
          <p:nvPr/>
        </p:nvSpPr>
        <p:spPr>
          <a:xfrm>
            <a:off x="756286" y="746760"/>
            <a:ext cx="4608194" cy="335256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HK"/>
          </a:p>
        </p:txBody>
      </p:sp>
      <p:sp>
        <p:nvSpPr>
          <p:cNvPr id="22" name="Google Shape;154;p1">
            <a:extLst>
              <a:ext uri="{FF2B5EF4-FFF2-40B4-BE49-F238E27FC236}">
                <a16:creationId xmlns:a16="http://schemas.microsoft.com/office/drawing/2014/main" id="{CD2A35F0-4728-47BD-9D91-C9CBC90FB904}"/>
              </a:ext>
            </a:extLst>
          </p:cNvPr>
          <p:cNvSpPr txBox="1">
            <a:spLocks/>
          </p:cNvSpPr>
          <p:nvPr/>
        </p:nvSpPr>
        <p:spPr>
          <a:xfrm>
            <a:off x="5129795" y="1091597"/>
            <a:ext cx="4422852" cy="2714173"/>
          </a:xfrm>
          <a:prstGeom prst="rect">
            <a:avLst/>
          </a:prstGeom>
          <a:noFill/>
          <a:ln>
            <a:noFill/>
          </a:ln>
        </p:spPr>
        <p:txBody>
          <a:bodyPr spcFirstLastPara="1" wrap="square" lIns="91425" tIns="91425" rIns="91425" bIns="91425" anchor="b" anchorCtr="0">
            <a:normAutofit fontScale="975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orbel"/>
              <a:buNone/>
              <a:defRPr sz="3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1800" b="0" i="0" u="none" strike="noStrike" cap="none">
                <a:solidFill>
                  <a:schemeClr val="dk2"/>
                </a:solidFill>
                <a:latin typeface="Arial"/>
                <a:ea typeface="Arial"/>
                <a:cs typeface="Arial"/>
                <a:sym typeface="Arial"/>
              </a:defRPr>
            </a:lvl9pPr>
          </a:lstStyle>
          <a:p>
            <a:pPr>
              <a:lnSpc>
                <a:spcPct val="90000"/>
              </a:lnSpc>
              <a:buSzPts val="4600"/>
            </a:pPr>
            <a:r>
              <a:rPr lang="en-US" sz="5600" dirty="0">
                <a:solidFill>
                  <a:schemeClr val="tx1"/>
                </a:solidFill>
                <a:latin typeface="Corbel" panose="020B0503020204020204" pitchFamily="34" charset="0"/>
              </a:rPr>
              <a:t>7</a:t>
            </a:r>
            <a:br>
              <a:rPr lang="en-US" sz="4100" dirty="0">
                <a:solidFill>
                  <a:schemeClr val="tx1"/>
                </a:solidFill>
                <a:latin typeface="Corbel" panose="020B0503020204020204" pitchFamily="34" charset="0"/>
              </a:rPr>
            </a:br>
            <a:br>
              <a:rPr lang="en-US" sz="4100" dirty="0">
                <a:solidFill>
                  <a:schemeClr val="tx1"/>
                </a:solidFill>
                <a:latin typeface="Corbel" panose="020B0503020204020204" pitchFamily="34" charset="0"/>
              </a:rPr>
            </a:br>
            <a:r>
              <a:rPr lang="en-US" sz="5600" dirty="0">
                <a:solidFill>
                  <a:schemeClr val="tx1"/>
                </a:solidFill>
                <a:latin typeface="Corbel" panose="020B0503020204020204" pitchFamily="34" charset="0"/>
              </a:rPr>
              <a:t>References</a:t>
            </a:r>
            <a:br>
              <a:rPr lang="en-US" sz="900" dirty="0"/>
            </a:br>
            <a:br>
              <a:rPr lang="en-US" sz="2000" dirty="0"/>
            </a:br>
            <a:endParaRPr lang="en-US" dirty="0"/>
          </a:p>
        </p:txBody>
      </p:sp>
    </p:spTree>
    <p:extLst>
      <p:ext uri="{BB962C8B-B14F-4D97-AF65-F5344CB8AC3E}">
        <p14:creationId xmlns:p14="http://schemas.microsoft.com/office/powerpoint/2010/main" val="413183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5416"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64294"/>
            <a:ext cx="7329488" cy="474345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Thanks for </a:t>
            </a:r>
            <a:r>
              <a:rPr lang="en-US" sz="6700" dirty="0">
                <a:solidFill>
                  <a:schemeClr val="tx1"/>
                </a:solidFill>
                <a:latin typeface="Corbel" panose="020B0503020204020204" pitchFamily="34" charset="0"/>
              </a:rPr>
              <a:t>L</a:t>
            </a:r>
            <a:r>
              <a:rPr lang="en-US" sz="6700" b="0" i="0" dirty="0">
                <a:solidFill>
                  <a:schemeClr val="tx1"/>
                </a:solidFill>
                <a:effectLst/>
                <a:latin typeface="Corbel" panose="020B0503020204020204" pitchFamily="34" charset="0"/>
              </a:rPr>
              <a:t>istening !</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5600" dirty="0">
                <a:solidFill>
                  <a:schemeClr val="tx1"/>
                </a:solidFill>
                <a:latin typeface="Corbel" panose="020B0503020204020204" pitchFamily="34" charset="0"/>
              </a:rPr>
              <a:t>Q&amp;A</a:t>
            </a:r>
            <a:br>
              <a:rPr lang="en-US" sz="900" dirty="0"/>
            </a:br>
            <a:br>
              <a:rPr lang="en-US" sz="2000" dirty="0"/>
            </a:br>
            <a:endParaRPr lang="en-US" dirty="0"/>
          </a:p>
        </p:txBody>
      </p:sp>
    </p:spTree>
    <p:extLst>
      <p:ext uri="{BB962C8B-B14F-4D97-AF65-F5344CB8AC3E}">
        <p14:creationId xmlns:p14="http://schemas.microsoft.com/office/powerpoint/2010/main" val="19190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774"/>
            <a:ext cx="7477225" cy="572700"/>
          </a:xfrm>
        </p:spPr>
        <p:txBody>
          <a:bodyPr/>
          <a:lstStyle/>
          <a:p>
            <a:r>
              <a:rPr lang="en-US" dirty="0"/>
              <a:t>1. Overview</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101383" y="886169"/>
            <a:ext cx="3294044" cy="865514"/>
          </a:xfrm>
        </p:spPr>
        <p:txBody>
          <a:bodyPr/>
          <a:lstStyle/>
          <a:p>
            <a:pPr marL="114300" indent="0">
              <a:buNone/>
            </a:pPr>
            <a:r>
              <a:rPr lang="en-US" dirty="0"/>
              <a:t>The construction industry </a:t>
            </a:r>
            <a:r>
              <a:rPr lang="en-US" dirty="0">
                <a:solidFill>
                  <a:srgbClr val="00B050"/>
                </a:solidFill>
              </a:rPr>
              <a:t>grows</a:t>
            </a:r>
            <a:r>
              <a:rPr lang="en-US" dirty="0"/>
              <a:t> significantly every year</a:t>
            </a:r>
            <a:endParaRPr lang="vi-VN" dirty="0"/>
          </a:p>
        </p:txBody>
      </p:sp>
      <p:pic>
        <p:nvPicPr>
          <p:cNvPr id="1026" name="Picture 2" descr="Building Images | Free Vectors, Stock Photos &amp; PSD">
            <a:extLst>
              <a:ext uri="{FF2B5EF4-FFF2-40B4-BE49-F238E27FC236}">
                <a16:creationId xmlns:a16="http://schemas.microsoft.com/office/drawing/2014/main" id="{DC3B72ED-0561-4FC5-A665-9A5235643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403" y="181778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2C1E4C-1B90-4BC8-9708-689CA0D35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001" y="1817781"/>
            <a:ext cx="1752852" cy="1493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BDD3DDC0-1D51-49CC-BE2E-33A916FC1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4446" y="1817782"/>
            <a:ext cx="1810706" cy="14933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B2FB2FFB-08DF-4A58-A050-8E65AA4BB50A}"/>
              </a:ext>
            </a:extLst>
          </p:cNvPr>
          <p:cNvSpPr/>
          <p:nvPr/>
        </p:nvSpPr>
        <p:spPr>
          <a:xfrm>
            <a:off x="4095331" y="2227728"/>
            <a:ext cx="815248" cy="33670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 Placeholder 2">
            <a:extLst>
              <a:ext uri="{FF2B5EF4-FFF2-40B4-BE49-F238E27FC236}">
                <a16:creationId xmlns:a16="http://schemas.microsoft.com/office/drawing/2014/main" id="{09C20D2D-052B-48E1-B3BA-FCF18D6280D1}"/>
              </a:ext>
            </a:extLst>
          </p:cNvPr>
          <p:cNvSpPr txBox="1">
            <a:spLocks/>
          </p:cNvSpPr>
          <p:nvPr/>
        </p:nvSpPr>
        <p:spPr>
          <a:xfrm>
            <a:off x="5253943" y="889152"/>
            <a:ext cx="3294044" cy="865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114300" indent="0">
              <a:buFont typeface="Arial"/>
              <a:buNone/>
            </a:pPr>
            <a:r>
              <a:rPr lang="en-US" dirty="0">
                <a:solidFill>
                  <a:srgbClr val="FF0000"/>
                </a:solidFill>
              </a:rPr>
              <a:t># accidents </a:t>
            </a:r>
            <a:r>
              <a:rPr lang="en-US" dirty="0"/>
              <a:t>in construction site also </a:t>
            </a:r>
            <a:r>
              <a:rPr lang="en-US" dirty="0">
                <a:solidFill>
                  <a:srgbClr val="FF0000"/>
                </a:solidFill>
              </a:rPr>
              <a:t>increases</a:t>
            </a:r>
            <a:endParaRPr lang="vi-VN" dirty="0">
              <a:solidFill>
                <a:srgbClr val="FF0000"/>
              </a:solidFill>
            </a:endParaRPr>
          </a:p>
        </p:txBody>
      </p:sp>
      <p:sp>
        <p:nvSpPr>
          <p:cNvPr id="9" name="Text Placeholder 2">
            <a:extLst>
              <a:ext uri="{FF2B5EF4-FFF2-40B4-BE49-F238E27FC236}">
                <a16:creationId xmlns:a16="http://schemas.microsoft.com/office/drawing/2014/main" id="{1DC3F2EB-D5A4-49A9-BBB6-AD32B4564636}"/>
              </a:ext>
            </a:extLst>
          </p:cNvPr>
          <p:cNvSpPr txBox="1">
            <a:spLocks/>
          </p:cNvSpPr>
          <p:nvPr/>
        </p:nvSpPr>
        <p:spPr>
          <a:xfrm>
            <a:off x="2158756" y="3964043"/>
            <a:ext cx="6280164" cy="8655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a:buFont typeface="Symbol" panose="05050102010706020507" pitchFamily="18" charset="2"/>
              <a:buChar char="Þ"/>
            </a:pPr>
            <a:r>
              <a:rPr lang="en-US" dirty="0"/>
              <a:t>Raise the need to enhance the safety.</a:t>
            </a:r>
            <a:br>
              <a:rPr lang="en-US" dirty="0"/>
            </a:br>
            <a:r>
              <a:rPr lang="en-US" dirty="0"/>
              <a:t>Our FOCUS: workers, wearing safety items</a:t>
            </a:r>
          </a:p>
        </p:txBody>
      </p:sp>
    </p:spTree>
    <p:extLst>
      <p:ext uri="{BB962C8B-B14F-4D97-AF65-F5344CB8AC3E}">
        <p14:creationId xmlns:p14="http://schemas.microsoft.com/office/powerpoint/2010/main" val="3475919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5750"/>
            <a:ext cx="7477225" cy="572700"/>
          </a:xfrm>
        </p:spPr>
        <p:txBody>
          <a:bodyPr/>
          <a:lstStyle/>
          <a:p>
            <a:r>
              <a:rPr lang="en-US" dirty="0"/>
              <a:t>1. Overview</a:t>
            </a:r>
            <a:endParaRPr lang="vi-V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522086" y="1066750"/>
                <a:ext cx="6961514" cy="3416400"/>
              </a:xfrm>
            </p:spPr>
            <p:txBody>
              <a:bodyPr/>
              <a:lstStyle/>
              <a:p>
                <a:pPr marL="114300" indent="0">
                  <a:buNone/>
                </a:pPr>
                <a:r>
                  <a:rPr lang="en-US" sz="2400" b="1" dirty="0">
                    <a:solidFill>
                      <a:srgbClr val="FF0000"/>
                    </a:solidFill>
                  </a:rPr>
                  <a:t>Previous methods</a:t>
                </a:r>
                <a:r>
                  <a:rPr lang="en-US" sz="2400" dirty="0"/>
                  <a:t>: Some drawbacks</a:t>
                </a:r>
              </a:p>
              <a:p>
                <a:pPr>
                  <a:buFontTx/>
                  <a:buChar char="-"/>
                </a:pPr>
                <a:r>
                  <a:rPr lang="en-US" dirty="0"/>
                  <a:t>rely on </a:t>
                </a:r>
                <a:r>
                  <a:rPr lang="en-US" b="1" dirty="0"/>
                  <a:t>human effort </a:t>
                </a:r>
                <a:r>
                  <a:rPr lang="en-US" dirty="0"/>
                  <a:t>-&gt;  costly, slow reaction, inaccurate</a:t>
                </a:r>
              </a:p>
              <a:p>
                <a:pPr>
                  <a:buFontTx/>
                  <a:buChar char="-"/>
                </a:pPr>
                <a:r>
                  <a:rPr lang="en-US" b="1" dirty="0"/>
                  <a:t>standard cameras </a:t>
                </a:r>
                <a:r>
                  <a:rPr lang="en-US" dirty="0"/>
                  <a:t>-&gt; limited surveillance range</a:t>
                </a:r>
              </a:p>
              <a:p>
                <a:pPr marL="114300" indent="0">
                  <a:buNone/>
                </a:pPr>
                <a:endParaRPr lang="en-US" dirty="0"/>
              </a:p>
              <a:p>
                <a:pPr marL="114300" indent="0">
                  <a:buNone/>
                </a:pPr>
                <a:endParaRPr lang="en-US" dirty="0"/>
              </a:p>
              <a:p>
                <a:pPr marL="114300" indent="0">
                  <a:buNone/>
                </a:pPr>
                <a:r>
                  <a:rPr lang="en-US" sz="2400" b="1" dirty="0">
                    <a:solidFill>
                      <a:srgbClr val="00B050"/>
                    </a:solidFill>
                  </a:rPr>
                  <a:t>Our proposed methods</a:t>
                </a:r>
                <a:r>
                  <a:rPr lang="en-US" sz="2400" dirty="0"/>
                  <a:t>: leverage new technology</a:t>
                </a:r>
              </a:p>
              <a:p>
                <a:pPr>
                  <a:buFontTx/>
                  <a:buChar char="-"/>
                </a:pPr>
                <a:r>
                  <a:rPr lang="en-US" dirty="0"/>
                  <a:t>apply on </a:t>
                </a:r>
                <a:r>
                  <a:rPr lang="en-US" b="1" dirty="0"/>
                  <a:t>fisheye images </a:t>
                </a:r>
                <a:r>
                  <a:rPr lang="en-US" dirty="0"/>
                  <a:t>from 360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overhead camera</a:t>
                </a:r>
              </a:p>
              <a:p>
                <a:pPr>
                  <a:buFontTx/>
                  <a:buChar char="-"/>
                </a:pPr>
                <a:r>
                  <a:rPr lang="en-US" dirty="0"/>
                  <a:t>use </a:t>
                </a:r>
                <a:r>
                  <a:rPr lang="en-US" b="1" dirty="0"/>
                  <a:t>AI</a:t>
                </a:r>
                <a:r>
                  <a:rPr lang="en-US" dirty="0"/>
                  <a:t> agent for automatic supervision</a:t>
                </a:r>
              </a:p>
              <a:p>
                <a:pPr>
                  <a:buFontTx/>
                  <a:buChar char="-"/>
                </a:pPr>
                <a:endParaRPr lang="en-US" dirty="0"/>
              </a:p>
              <a:p>
                <a:pPr>
                  <a:buFontTx/>
                  <a:buChar char="-"/>
                </a:pPr>
                <a:r>
                  <a:rPr lang="en-US" sz="2400" dirty="0"/>
                  <a:t>Aim:</a:t>
                </a:r>
                <a:r>
                  <a:rPr lang="en-US" dirty="0"/>
                  <a:t> fast and accurate</a:t>
                </a:r>
              </a:p>
              <a:p>
                <a:pPr>
                  <a:buFontTx/>
                  <a:buChar char="-"/>
                </a:pPr>
                <a:endParaRPr lang="en-US" dirty="0"/>
              </a:p>
            </p:txBody>
          </p:sp>
        </mc:Choice>
        <mc:Fallback xmlns="">
          <p:sp>
            <p:nvSpPr>
              <p:cNvPr id="3" name="Text Placeholder 2">
                <a:extLst>
                  <a:ext uri="{FF2B5EF4-FFF2-40B4-BE49-F238E27FC236}">
                    <a16:creationId xmlns:a16="http://schemas.microsoft.com/office/drawing/2014/main" id="{201F06BB-F632-49CA-A31F-7A3690C61B48}"/>
                  </a:ext>
                </a:extLst>
              </p:cNvPr>
              <p:cNvSpPr>
                <a:spLocks noGrp="1" noRot="1" noChangeAspect="1" noMove="1" noResize="1" noEditPoints="1" noAdjustHandles="1" noChangeArrowheads="1" noChangeShapeType="1" noTextEdit="1"/>
              </p:cNvSpPr>
              <p:nvPr>
                <p:ph type="body" idx="1"/>
              </p:nvPr>
            </p:nvSpPr>
            <p:spPr>
              <a:xfrm>
                <a:off x="1522086" y="1066750"/>
                <a:ext cx="6961514" cy="3416400"/>
              </a:xfrm>
              <a:blipFill>
                <a:blip r:embed="rId3"/>
                <a:stretch>
                  <a:fillRect t="-179"/>
                </a:stretch>
              </a:blipFill>
            </p:spPr>
            <p:txBody>
              <a:bodyPr/>
              <a:lstStyle/>
              <a:p>
                <a:r>
                  <a:rPr lang="vi-VN">
                    <a:noFill/>
                  </a:rPr>
                  <a:t> </a:t>
                </a:r>
              </a:p>
            </p:txBody>
          </p:sp>
        </mc:Fallback>
      </mc:AlternateContent>
    </p:spTree>
    <p:extLst>
      <p:ext uri="{BB962C8B-B14F-4D97-AF65-F5344CB8AC3E}">
        <p14:creationId xmlns:p14="http://schemas.microsoft.com/office/powerpoint/2010/main" val="167585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1" name="Google Shape;154;p1">
            <a:extLst>
              <a:ext uri="{FF2B5EF4-FFF2-40B4-BE49-F238E27FC236}">
                <a16:creationId xmlns:a16="http://schemas.microsoft.com/office/drawing/2014/main" id="{52B59CC7-2115-4F50-8C85-B7650834421B}"/>
              </a:ext>
            </a:extLst>
          </p:cNvPr>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2</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Objective</a:t>
            </a:r>
            <a:br>
              <a:rPr lang="en-US" sz="900" dirty="0"/>
            </a:br>
            <a:br>
              <a:rPr lang="en-US" sz="2000" dirty="0"/>
            </a:br>
            <a:endParaRPr lang="en-US" dirty="0"/>
          </a:p>
        </p:txBody>
      </p:sp>
    </p:spTree>
    <p:extLst>
      <p:ext uri="{BB962C8B-B14F-4D97-AF65-F5344CB8AC3E}">
        <p14:creationId xmlns:p14="http://schemas.microsoft.com/office/powerpoint/2010/main" val="344408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2. Objective</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355073" y="685941"/>
            <a:ext cx="7477226" cy="3676509"/>
          </a:xfrm>
        </p:spPr>
        <p:txBody>
          <a:bodyPr/>
          <a:lstStyle/>
          <a:p>
            <a:pPr marL="114300" indent="0">
              <a:buNone/>
            </a:pPr>
            <a:r>
              <a:rPr lang="en-US" sz="2000" b="1" dirty="0">
                <a:latin typeface="Corbel" panose="020B0503020204020204" pitchFamily="34" charset="0"/>
              </a:rPr>
              <a:t>AI Model: T</a:t>
            </a:r>
            <a:r>
              <a:rPr lang="en-US" sz="1800" b="1" dirty="0">
                <a:latin typeface="Corbel" panose="020B0503020204020204" pitchFamily="34" charset="0"/>
                <a:ea typeface="Calibri" panose="020F0502020204030204" pitchFamily="34" charset="0"/>
                <a:cs typeface="Times New Roman" panose="02020603050405020304" pitchFamily="18" charset="0"/>
              </a:rPr>
              <a:t>wo major components</a:t>
            </a:r>
            <a:r>
              <a:rPr lang="en-US" sz="1800" dirty="0">
                <a:latin typeface="Corbel" panose="020B0503020204020204" pitchFamily="34" charset="0"/>
                <a:ea typeface="Calibri" panose="020F0502020204030204" pitchFamily="34" charset="0"/>
                <a:cs typeface="Times New Roman" panose="02020603050405020304" pitchFamily="18" charset="0"/>
              </a:rPr>
              <a:t>:</a:t>
            </a:r>
          </a:p>
          <a:p>
            <a:pPr marL="360000">
              <a:lnSpc>
                <a:spcPct val="110000"/>
              </a:lnSpc>
              <a:spcBef>
                <a:spcPts val="600"/>
              </a:spcBef>
            </a:pPr>
            <a:r>
              <a:rPr lang="en-US" sz="1800" dirty="0">
                <a:latin typeface="Corbel" panose="020B0503020204020204" pitchFamily="34" charset="0"/>
                <a:ea typeface="Calibri" panose="020F0502020204030204" pitchFamily="34" charset="0"/>
                <a:cs typeface="Times New Roman" panose="02020603050405020304" pitchFamily="18" charset="0"/>
              </a:rPr>
              <a:t>a </a:t>
            </a:r>
            <a:r>
              <a:rPr lang="en-US" sz="1800" b="1" dirty="0">
                <a:latin typeface="Corbel" panose="020B0503020204020204" pitchFamily="34" charset="0"/>
                <a:ea typeface="Calibri" panose="020F0502020204030204" pitchFamily="34" charset="0"/>
                <a:cs typeface="Times New Roman" panose="02020603050405020304" pitchFamily="18" charset="0"/>
              </a:rPr>
              <a:t>Multi-Person Detector</a:t>
            </a:r>
            <a:r>
              <a:rPr lang="en-US" sz="1800" dirty="0">
                <a:latin typeface="Corbel" panose="020B0503020204020204" pitchFamily="34" charset="0"/>
                <a:ea typeface="Calibri" panose="020F0502020204030204" pitchFamily="34" charset="0"/>
                <a:cs typeface="Times New Roman" panose="02020603050405020304" pitchFamily="18" charset="0"/>
              </a:rPr>
              <a:t> to locate every worker inside input frames </a:t>
            </a:r>
          </a:p>
          <a:p>
            <a:pPr marL="360000">
              <a:lnSpc>
                <a:spcPct val="110000"/>
              </a:lnSpc>
              <a:spcBef>
                <a:spcPts val="600"/>
              </a:spcBef>
            </a:pPr>
            <a:r>
              <a:rPr lang="en-US" sz="1800" dirty="0">
                <a:latin typeface="Corbel" panose="020B0503020204020204" pitchFamily="34" charset="0"/>
                <a:ea typeface="Calibri" panose="020F0502020204030204" pitchFamily="34" charset="0"/>
                <a:cs typeface="Times New Roman" panose="02020603050405020304" pitchFamily="18" charset="0"/>
              </a:rPr>
              <a:t>a </a:t>
            </a:r>
            <a:r>
              <a:rPr lang="en-US" sz="1800" b="1" dirty="0">
                <a:latin typeface="Corbel" panose="020B0503020204020204" pitchFamily="34" charset="0"/>
                <a:ea typeface="Calibri" panose="020F0502020204030204" pitchFamily="34" charset="0"/>
                <a:cs typeface="Times New Roman" panose="02020603050405020304" pitchFamily="18" charset="0"/>
              </a:rPr>
              <a:t>Binary Image Classifier </a:t>
            </a:r>
            <a:r>
              <a:rPr lang="en-US" sz="1800" dirty="0">
                <a:latin typeface="Corbel" panose="020B0503020204020204" pitchFamily="34" charset="0"/>
                <a:ea typeface="Calibri" panose="020F0502020204030204" pitchFamily="34" charset="0"/>
                <a:cs typeface="Times New Roman" panose="02020603050405020304" pitchFamily="18" charset="0"/>
              </a:rPr>
              <a:t>to determine whether those workers are wearing all required types of safety equipment or not. </a:t>
            </a:r>
          </a:p>
        </p:txBody>
      </p:sp>
      <p:pic>
        <p:nvPicPr>
          <p:cNvPr id="8" name="Picture 7">
            <a:extLst>
              <a:ext uri="{FF2B5EF4-FFF2-40B4-BE49-F238E27FC236}">
                <a16:creationId xmlns:a16="http://schemas.microsoft.com/office/drawing/2014/main" id="{641885B0-117E-4233-8041-A98347AAABC2}"/>
              </a:ext>
            </a:extLst>
          </p:cNvPr>
          <p:cNvPicPr>
            <a:picLocks noChangeAspect="1"/>
          </p:cNvPicPr>
          <p:nvPr/>
        </p:nvPicPr>
        <p:blipFill>
          <a:blip r:embed="rId3"/>
          <a:stretch>
            <a:fillRect/>
          </a:stretch>
        </p:blipFill>
        <p:spPr>
          <a:xfrm>
            <a:off x="1249412" y="2571750"/>
            <a:ext cx="7340600" cy="1913829"/>
          </a:xfrm>
          <a:prstGeom prst="rect">
            <a:avLst/>
          </a:prstGeom>
        </p:spPr>
      </p:pic>
    </p:spTree>
    <p:extLst>
      <p:ext uri="{BB962C8B-B14F-4D97-AF65-F5344CB8AC3E}">
        <p14:creationId xmlns:p14="http://schemas.microsoft.com/office/powerpoint/2010/main" val="339057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2. Objective</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355073" y="685941"/>
            <a:ext cx="7578572" cy="4168606"/>
          </a:xfrm>
        </p:spPr>
        <p:txBody>
          <a:bodyPr/>
          <a:lstStyle/>
          <a:p>
            <a:pPr marL="114300" indent="0">
              <a:buNone/>
            </a:pPr>
            <a:r>
              <a:rPr lang="en-US" sz="2000" b="1" dirty="0">
                <a:latin typeface="Corbel" panose="020B0503020204020204" pitchFamily="34" charset="0"/>
              </a:rPr>
              <a:t>Evaluation and Expectation:</a:t>
            </a:r>
          </a:p>
          <a:p>
            <a:pPr marL="360000">
              <a:lnSpc>
                <a:spcPct val="110000"/>
              </a:lnSpc>
              <a:spcBef>
                <a:spcPts val="600"/>
              </a:spcBef>
            </a:pPr>
            <a:r>
              <a:rPr lang="en-US" dirty="0">
                <a:latin typeface="Corbel" panose="020B0503020204020204" pitchFamily="34" charset="0"/>
                <a:ea typeface="Calibri" panose="020F0502020204030204" pitchFamily="34" charset="0"/>
                <a:cs typeface="Times New Roman" panose="02020603050405020304" pitchFamily="18" charset="0"/>
              </a:rPr>
              <a:t>Detector (</a:t>
            </a:r>
            <a:r>
              <a:rPr lang="en-US" dirty="0" err="1">
                <a:latin typeface="Corbel" panose="020B0503020204020204" pitchFamily="34" charset="0"/>
                <a:ea typeface="Calibri" panose="020F0502020204030204" pitchFamily="34" charset="0"/>
                <a:cs typeface="Times New Roman" panose="02020603050405020304" pitchFamily="18" charset="0"/>
              </a:rPr>
              <a:t>RAPiD</a:t>
            </a:r>
            <a:r>
              <a:rPr lang="en-US" dirty="0">
                <a:latin typeface="Corbel" panose="020B0503020204020204" pitchFamily="34" charset="0"/>
                <a:ea typeface="Calibri" panose="020F0502020204030204" pitchFamily="34" charset="0"/>
                <a:cs typeface="Times New Roman" panose="02020603050405020304" pitchFamily="18" charset="0"/>
              </a:rPr>
              <a:t>):</a:t>
            </a:r>
          </a:p>
          <a:p>
            <a:pPr marL="817200" lvl="1">
              <a:lnSpc>
                <a:spcPct val="110000"/>
              </a:lnSpc>
              <a:spcBef>
                <a:spcPts val="600"/>
              </a:spcBef>
            </a:pPr>
            <a:r>
              <a:rPr lang="en-HK" sz="1800" dirty="0">
                <a:latin typeface="Corbel" panose="020B0503020204020204" pitchFamily="34" charset="0"/>
                <a:ea typeface="Calibri" panose="020F0502020204030204" pitchFamily="34" charset="0"/>
                <a:cs typeface="Times New Roman" panose="02020603050405020304" pitchFamily="18" charset="0"/>
              </a:rPr>
              <a:t>use Average Precision </a:t>
            </a:r>
            <a:r>
              <a:rPr lang="en-US" sz="1800" dirty="0">
                <a:latin typeface="Corbel" panose="020B0503020204020204" pitchFamily="34" charset="0"/>
                <a:ea typeface="Calibri" panose="020F0502020204030204" pitchFamily="34" charset="0"/>
                <a:cs typeface="Times New Roman" panose="02020603050405020304" pitchFamily="18" charset="0"/>
              </a:rPr>
              <a:t>(with IOU = 0.5) AP50 and F-measure</a:t>
            </a:r>
          </a:p>
          <a:p>
            <a:pPr marL="817200" lvl="1">
              <a:lnSpc>
                <a:spcPct val="110000"/>
              </a:lnSpc>
              <a:spcBef>
                <a:spcPts val="600"/>
              </a:spcBef>
            </a:pPr>
            <a:r>
              <a:rPr lang="en-US" sz="1800" dirty="0">
                <a:latin typeface="Corbel" panose="020B0503020204020204" pitchFamily="34" charset="0"/>
                <a:cs typeface="Times New Roman" panose="02020603050405020304" pitchFamily="18" charset="0"/>
              </a:rPr>
              <a:t>expected to reach performance as in original paper</a:t>
            </a:r>
          </a:p>
          <a:p>
            <a:pPr marL="817200" lvl="1">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360000">
              <a:lnSpc>
                <a:spcPct val="110000"/>
              </a:lnSpc>
              <a:spcBef>
                <a:spcPts val="600"/>
              </a:spcBef>
            </a:pPr>
            <a:r>
              <a:rPr lang="en-US" sz="1900" dirty="0">
                <a:latin typeface="Corbel" panose="020B0503020204020204" pitchFamily="34" charset="0"/>
                <a:cs typeface="Times New Roman" panose="02020603050405020304" pitchFamily="18" charset="0"/>
              </a:rPr>
              <a:t>Classifier (EfficientNetV2):</a:t>
            </a:r>
          </a:p>
          <a:p>
            <a:pPr marL="817200" lvl="1">
              <a:lnSpc>
                <a:spcPct val="110000"/>
              </a:lnSpc>
              <a:spcBef>
                <a:spcPts val="600"/>
              </a:spcBef>
            </a:pPr>
            <a:r>
              <a:rPr lang="en-US" sz="1800" dirty="0">
                <a:latin typeface="Corbel" panose="020B0503020204020204" pitchFamily="34" charset="0"/>
                <a:cs typeface="Times New Roman" panose="02020603050405020304" pitchFamily="18" charset="0"/>
              </a:rPr>
              <a:t>measure Accuracy, Precision and Recall</a:t>
            </a:r>
          </a:p>
          <a:p>
            <a:pPr marL="817200" lvl="1">
              <a:lnSpc>
                <a:spcPct val="110000"/>
              </a:lnSpc>
              <a:spcBef>
                <a:spcPts val="600"/>
              </a:spcBef>
            </a:pPr>
            <a:r>
              <a:rPr lang="en-US" sz="1800" dirty="0">
                <a:latin typeface="Corbel" panose="020B0503020204020204" pitchFamily="34" charset="0"/>
                <a:cs typeface="Times New Roman" panose="02020603050405020304" pitchFamily="18" charset="0"/>
              </a:rPr>
              <a:t>expected to reach 90% for each</a:t>
            </a:r>
          </a:p>
          <a:p>
            <a:pPr marL="360000">
              <a:lnSpc>
                <a:spcPct val="110000"/>
              </a:lnSpc>
              <a:spcBef>
                <a:spcPts val="600"/>
              </a:spcBef>
            </a:pPr>
            <a:endParaRPr lang="en-US" sz="1900" dirty="0">
              <a:latin typeface="Corbel" panose="020B0503020204020204" pitchFamily="34" charset="0"/>
              <a:cs typeface="Times New Roman" panose="02020603050405020304" pitchFamily="18" charset="0"/>
            </a:endParaRPr>
          </a:p>
          <a:p>
            <a:pPr marL="360000">
              <a:lnSpc>
                <a:spcPct val="110000"/>
              </a:lnSpc>
              <a:spcBef>
                <a:spcPts val="600"/>
              </a:spcBef>
            </a:pPr>
            <a:r>
              <a:rPr lang="en-US" sz="1900" dirty="0">
                <a:latin typeface="Corbel" panose="020B0503020204020204" pitchFamily="34" charset="0"/>
                <a:cs typeface="Times New Roman" panose="02020603050405020304" pitchFamily="18" charset="0"/>
              </a:rPr>
              <a:t>Overall FPS: fast enough for instant reminder</a:t>
            </a:r>
          </a:p>
          <a:p>
            <a:pPr marL="817200" lvl="1">
              <a:lnSpc>
                <a:spcPct val="110000"/>
              </a:lnSpc>
              <a:spcBef>
                <a:spcPts val="600"/>
              </a:spcBef>
            </a:pPr>
            <a:endParaRPr lang="en-US" sz="1600" dirty="0"/>
          </a:p>
          <a:p>
            <a:pPr marL="17100" indent="0">
              <a:lnSpc>
                <a:spcPct val="110000"/>
              </a:lnSpc>
              <a:spcBef>
                <a:spcPts val="600"/>
              </a:spcBef>
              <a:buNone/>
            </a:pPr>
            <a:endParaRPr lang="en-US" sz="2100" dirty="0"/>
          </a:p>
        </p:txBody>
      </p:sp>
    </p:spTree>
    <p:extLst>
      <p:ext uri="{BB962C8B-B14F-4D97-AF65-F5344CB8AC3E}">
        <p14:creationId xmlns:p14="http://schemas.microsoft.com/office/powerpoint/2010/main" val="384894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1" name="Google Shape;154;p1">
            <a:extLst>
              <a:ext uri="{FF2B5EF4-FFF2-40B4-BE49-F238E27FC236}">
                <a16:creationId xmlns:a16="http://schemas.microsoft.com/office/drawing/2014/main" id="{52B59CC7-2115-4F50-8C85-B7650834421B}"/>
              </a:ext>
            </a:extLst>
          </p:cNvPr>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3</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Datasets</a:t>
            </a:r>
            <a:br>
              <a:rPr lang="en-US" sz="900" dirty="0"/>
            </a:br>
            <a:br>
              <a:rPr lang="en-US" sz="2000" dirty="0"/>
            </a:br>
            <a:endParaRPr lang="en-US" dirty="0"/>
          </a:p>
        </p:txBody>
      </p:sp>
    </p:spTree>
    <p:extLst>
      <p:ext uri="{BB962C8B-B14F-4D97-AF65-F5344CB8AC3E}">
        <p14:creationId xmlns:p14="http://schemas.microsoft.com/office/powerpoint/2010/main" val="3576569836"/>
      </p:ext>
    </p:extLst>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TotalTime>
  <Words>2400</Words>
  <Application>Microsoft Office PowerPoint</Application>
  <PresentationFormat>On-screen Show (16:9)</PresentationFormat>
  <Paragraphs>234</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Corbel</vt:lpstr>
      <vt:lpstr>-apple-system</vt:lpstr>
      <vt:lpstr>Cambria Math</vt:lpstr>
      <vt:lpstr>Google Sans</vt:lpstr>
      <vt:lpstr>Times New Roman</vt:lpstr>
      <vt:lpstr>Symbol</vt:lpstr>
      <vt:lpstr>Arial</vt:lpstr>
      <vt:lpstr>Lato</vt:lpstr>
      <vt:lpstr>Parallax</vt:lpstr>
      <vt:lpstr>Workers Supervision for Construction Safety   </vt:lpstr>
      <vt:lpstr>Agenda</vt:lpstr>
      <vt:lpstr>1  Overview  </vt:lpstr>
      <vt:lpstr>1. Overview</vt:lpstr>
      <vt:lpstr>1. Overview</vt:lpstr>
      <vt:lpstr>2  Objective  </vt:lpstr>
      <vt:lpstr>2. Objective</vt:lpstr>
      <vt:lpstr>2. Objective</vt:lpstr>
      <vt:lpstr>3  Datasets  </vt:lpstr>
      <vt:lpstr>3. Datasets</vt:lpstr>
      <vt:lpstr>3. Datasets</vt:lpstr>
      <vt:lpstr>3. Datasets</vt:lpstr>
      <vt:lpstr>4  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Experimental 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  </vt:lpstr>
      <vt:lpstr>PowerPoint Presentation</vt:lpstr>
      <vt:lpstr>Thanks for Listening !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enhancement for workers in construction sites with Machine Learning approach</dc:title>
  <dc:creator>Trung Kien PHAM</dc:creator>
  <cp:lastModifiedBy>Trung Kien PHAM</cp:lastModifiedBy>
  <cp:revision>11</cp:revision>
  <dcterms:created xsi:type="dcterms:W3CDTF">2020-11-30T06:43:22Z</dcterms:created>
  <dcterms:modified xsi:type="dcterms:W3CDTF">2021-11-27T12:54:19Z</dcterms:modified>
</cp:coreProperties>
</file>